
<file path=[Content_Types].xml><?xml version="1.0" encoding="utf-8"?>
<Types xmlns="http://schemas.openxmlformats.org/package/2006/content-types">
  <Default Extension="png" ContentType="image/png"/>
  <Default Extension="jfif" ContentType="image/j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67" r:id="rId2"/>
    <p:sldId id="270" r:id="rId3"/>
    <p:sldId id="258" r:id="rId4"/>
    <p:sldId id="271" r:id="rId5"/>
    <p:sldId id="272" r:id="rId6"/>
    <p:sldId id="273" r:id="rId7"/>
    <p:sldId id="259" r:id="rId8"/>
    <p:sldId id="261" r:id="rId9"/>
    <p:sldId id="260" r:id="rId10"/>
    <p:sldId id="263" r:id="rId11"/>
    <p:sldId id="268" r:id="rId12"/>
    <p:sldId id="269" r:id="rId13"/>
    <p:sldId id="262" r:id="rId14"/>
    <p:sldId id="266" r:id="rId15"/>
    <p:sldId id="274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86" autoAdjust="0"/>
    <p:restoredTop sz="94660"/>
  </p:normalViewPr>
  <p:slideViewPr>
    <p:cSldViewPr>
      <p:cViewPr varScale="1">
        <p:scale>
          <a:sx n="106" d="100"/>
          <a:sy n="106" d="100"/>
        </p:scale>
        <p:origin x="-169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87FC3C-356D-4AE7-8B12-6CED216FC55E}" type="datetimeFigureOut">
              <a:rPr lang="ru-RU" smtClean="0"/>
              <a:pPr/>
              <a:t>15.12.2024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6E7D0F-E2A2-418B-BCEE-6A37B45B2CB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48032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6E7D0F-E2A2-418B-BCEE-6A37B45B2CB0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36807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6E7D0F-E2A2-418B-BCEE-6A37B45B2CB0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36807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6E7D0F-E2A2-418B-BCEE-6A37B45B2CB0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36807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histrf.ru/read/biographies/sofya-vasilevna-kovalevskaya?ysclid=m4pl997rav35985386" TargetMode="External"/><Relationship Id="rId7" Type="http://schemas.openxmlformats.org/officeDocument/2006/relationships/hyperlink" Target="https://marioberlucci.ru/blog/detail/istorii-velikikh-zhenshchin-professor-matematiki-sofya-kovalevskaya-pervaya-v-mire/?ysclid=m4pl2n6n4w139087633" TargetMode="External"/><Relationship Id="rId2" Type="http://schemas.openxmlformats.org/officeDocument/2006/relationships/hyperlink" Target="https://bigenc.ru/c/kovalevskaia-sof-ia-vasil-evna-ac5208?ysclid=m4pl96ta81639607199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culture.ru/materials/164578/literatura-sofi-kovalevskoi" TargetMode="External"/><Relationship Id="rId5" Type="http://schemas.openxmlformats.org/officeDocument/2006/relationships/hyperlink" Target="https://www.osnmedia.ru/1000/sofya-kovalevskaya/" TargetMode="External"/><Relationship Id="rId4" Type="http://schemas.openxmlformats.org/officeDocument/2006/relationships/hyperlink" Target="https://www.prlib.ru/Great_Russia/outstanding_scientists_XIX/Kovalevskaya?ysclid=m4pl90x6s7814292618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f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395536" y="908720"/>
            <a:ext cx="8229600" cy="216024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2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Book Antiqua" pitchFamily="18" charset="0"/>
                <a:ea typeface="+mn-ea"/>
                <a:cs typeface="+mn-cs"/>
              </a:rPr>
              <a:t>Софья Ковалевская</a:t>
            </a:r>
            <a:endParaRPr kumimoji="0" lang="ru-RU" sz="7200" b="1" i="1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Book Antiqua" pitchFamily="18" charset="0"/>
              <a:ea typeface="+mn-ea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9511" y="116632"/>
            <a:ext cx="8784977" cy="646331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Муниципальный конкурс творческих </a:t>
            </a:r>
            <a:r>
              <a:rPr lang="ru-RU" dirty="0"/>
              <a:t>работ обучающихся</a:t>
            </a:r>
          </a:p>
          <a:p>
            <a:pPr algn="ctr"/>
            <a:r>
              <a:rPr lang="ru-RU" dirty="0"/>
              <a:t> «Математика – царица всех наук»</a:t>
            </a: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4644008" y="3284984"/>
            <a:ext cx="4176464" cy="204063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92075" algn="l">
              <a:spcBef>
                <a:spcPts val="0"/>
              </a:spcBef>
            </a:pPr>
            <a:r>
              <a:rPr lang="ru-RU" sz="18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Номинация: «Презентация по истории математики»</a:t>
            </a:r>
          </a:p>
          <a:p>
            <a:pPr marL="92075" algn="l">
              <a:spcBef>
                <a:spcPts val="0"/>
              </a:spcBef>
            </a:pPr>
            <a:r>
              <a:rPr lang="ru-RU" sz="18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Работу выполнила ученица </a:t>
            </a:r>
            <a:r>
              <a:rPr lang="ru-RU" sz="1800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18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класса </a:t>
            </a:r>
          </a:p>
          <a:p>
            <a:pPr marL="92075" algn="l">
              <a:spcBef>
                <a:spcPts val="0"/>
              </a:spcBef>
            </a:pPr>
            <a:r>
              <a:rPr lang="ru-RU" sz="18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МОУ СОШ с. Андреевка Екатериновского района </a:t>
            </a:r>
          </a:p>
          <a:p>
            <a:pPr marL="92075" algn="l">
              <a:spcBef>
                <a:spcPts val="0"/>
              </a:spcBef>
            </a:pPr>
            <a:r>
              <a:rPr lang="ru-RU" sz="18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Саратовской области </a:t>
            </a:r>
          </a:p>
          <a:p>
            <a:pPr marL="92075" algn="l">
              <a:spcBef>
                <a:spcPts val="0"/>
              </a:spcBef>
            </a:pPr>
            <a:r>
              <a:rPr lang="ru-RU" sz="18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Исаева </a:t>
            </a:r>
            <a:r>
              <a:rPr lang="ru-RU" sz="1800" dirty="0" err="1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Макка</a:t>
            </a:r>
            <a:endParaRPr lang="ru-RU" sz="1800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одзаголовок 2"/>
          <p:cNvSpPr txBox="1">
            <a:spLocks/>
          </p:cNvSpPr>
          <p:nvPr/>
        </p:nvSpPr>
        <p:spPr>
          <a:xfrm>
            <a:off x="4644008" y="5473265"/>
            <a:ext cx="4176464" cy="105208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lIns="0" rIns="18288" anchor="ctr">
            <a:normAutofit/>
          </a:bodyPr>
          <a:lstStyle>
            <a:lvl1pPr marL="0" marR="45720" indent="0" algn="r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None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None/>
              <a:defRPr kumimoji="0"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None/>
              <a:defRPr kumimoji="0" sz="21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None/>
              <a:defRPr kumimoji="0"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None/>
              <a:defRPr kumimoji="0"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None/>
              <a:defRPr kumimoji="0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None/>
              <a:defRPr kumimoji="0" sz="1600" kern="120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ct val="20000"/>
              </a:spcBef>
              <a:buClr>
                <a:schemeClr val="tx2"/>
              </a:buClr>
              <a:buNone/>
              <a:defRPr kumimoji="0"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None/>
              <a:defRPr kumimoji="0" sz="1400" kern="120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92075" algn="l">
              <a:spcBef>
                <a:spcPts val="0"/>
              </a:spcBef>
            </a:pPr>
            <a:r>
              <a:rPr lang="ru-RU" sz="18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Руководитель: </a:t>
            </a:r>
          </a:p>
          <a:p>
            <a:pPr marL="92075" algn="l">
              <a:spcBef>
                <a:spcPts val="0"/>
              </a:spcBef>
            </a:pPr>
            <a:r>
              <a:rPr lang="ru-RU" sz="18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Саенко Юлия Сергеевна, учитель математики и информатики</a:t>
            </a:r>
            <a:endParaRPr lang="ru-RU" sz="1800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3181863"/>
            <a:ext cx="2845435" cy="35858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114300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6000" b="1" i="1" dirty="0" smtClean="0">
                <a:latin typeface="Book Antiqua" pitchFamily="18" charset="0"/>
              </a:rPr>
              <a:t>Интересные факты</a:t>
            </a:r>
            <a:endParaRPr lang="ru-RU" sz="6000" b="1" i="1" dirty="0">
              <a:latin typeface="Book Antiqu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772816"/>
            <a:ext cx="4464496" cy="4752528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>
              <a:buNone/>
            </a:pPr>
            <a:r>
              <a:rPr lang="ru-RU" sz="2700" i="1" dirty="0" smtClean="0"/>
              <a:t>Сама Софья позже признавалась, что научная деятельность будто была предначертана ей еще задолго до ее рождения. По рассказам матери Сони, в одном из сне ей явился таинственный  незнакомец и огласил, что ее дочь вскоре станет великим математиком. </a:t>
            </a:r>
            <a:endParaRPr lang="ru-RU" sz="2700" i="1" dirty="0"/>
          </a:p>
        </p:txBody>
      </p:sp>
      <p:sp>
        <p:nvSpPr>
          <p:cNvPr id="12" name="TextBox 11"/>
          <p:cNvSpPr txBox="1"/>
          <p:nvPr/>
        </p:nvSpPr>
        <p:spPr>
          <a:xfrm>
            <a:off x="5076056" y="6309320"/>
            <a:ext cx="3513847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i="1" dirty="0" smtClean="0"/>
              <a:t>Марка в честь С. В. Ковалевской</a:t>
            </a:r>
            <a:endParaRPr lang="ru-RU" i="1" dirty="0"/>
          </a:p>
        </p:txBody>
      </p:sp>
      <p:pic>
        <p:nvPicPr>
          <p:cNvPr id="4110" name="Picture 14" descr="https://avatars.mds.yandex.net/i?id=33ef6d2e255939681dd323cefc02eeebf83ded0c-7756218-images-thumbs&amp;n=13"/>
          <p:cNvPicPr>
            <a:picLocks noChangeAspect="1" noChangeArrowheads="1"/>
          </p:cNvPicPr>
          <p:nvPr/>
        </p:nvPicPr>
        <p:blipFill>
          <a:blip r:embed="rId2" cstate="print"/>
          <a:srcRect l="4167" t="3279" r="4167" b="3279"/>
          <a:stretch>
            <a:fillRect/>
          </a:stretch>
        </p:blipFill>
        <p:spPr bwMode="auto">
          <a:xfrm>
            <a:off x="5076056" y="1772816"/>
            <a:ext cx="3528392" cy="43204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484784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6000" b="1" i="1" dirty="0" smtClean="0">
                <a:latin typeface="Book Antiqua" pitchFamily="18" charset="0"/>
              </a:rPr>
              <a:t>Литературная деятельность</a:t>
            </a:r>
            <a:endParaRPr lang="ru-RU" sz="6000" b="1" i="1" dirty="0">
              <a:latin typeface="Book Antiqu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844824"/>
            <a:ext cx="4392488" cy="4536504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dirty="0" smtClean="0"/>
              <a:t>Благодаря математической функции, родился роман-драма «</a:t>
            </a:r>
            <a:r>
              <a:rPr lang="ru-RU" sz="2800" i="1" dirty="0" smtClean="0"/>
              <a:t>Борьба за счастье. Две параллельные драмы</a:t>
            </a:r>
            <a:r>
              <a:rPr lang="ru-RU" sz="2800" dirty="0" smtClean="0"/>
              <a:t>» Софья Ковалевская написала его в соавторстве со своей подругой — шведской писательницей Анной Шарлоттой Лефлер-Эдгрен.</a:t>
            </a:r>
          </a:p>
          <a:p>
            <a:pPr marL="0" indent="0">
              <a:buNone/>
            </a:pPr>
            <a:r>
              <a:rPr lang="ru-RU" sz="2800" dirty="0" smtClean="0"/>
              <a:t> </a:t>
            </a:r>
            <a:endParaRPr lang="ru-RU" sz="2800" dirty="0"/>
          </a:p>
        </p:txBody>
      </p:sp>
      <p:pic>
        <p:nvPicPr>
          <p:cNvPr id="5" name="Рисунок 4" descr="подруг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60032" y="1772816"/>
            <a:ext cx="4032448" cy="4536504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980638" y="6237312"/>
            <a:ext cx="3791236" cy="40011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dirty="0" smtClean="0"/>
              <a:t>Анна </a:t>
            </a:r>
            <a:r>
              <a:rPr lang="ru-RU" sz="2000" dirty="0" err="1" smtClean="0"/>
              <a:t>Лефлер-Эдгрен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936104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6000" b="1" i="1" dirty="0" smtClean="0">
                <a:latin typeface="Book Antiqua" pitchFamily="18" charset="0"/>
              </a:rPr>
              <a:t>Последние годы жизни</a:t>
            </a:r>
            <a:endParaRPr lang="ru-RU" sz="6000" b="1" i="1" dirty="0">
              <a:latin typeface="Book Antiqu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340768"/>
            <a:ext cx="4392488" cy="360040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2100" dirty="0" smtClean="0"/>
              <a:t>В 1891 году на пути из Берлина</a:t>
            </a:r>
            <a:r>
              <a:rPr lang="ru-RU" sz="2100" dirty="0"/>
              <a:t> </a:t>
            </a:r>
            <a:r>
              <a:rPr lang="ru-RU" sz="2100" dirty="0" smtClean="0"/>
              <a:t>в Стокгольм Ковалевская узнала, что в Дании началась эпидемия оспы. Испугавшись, она решила изменить маршрут. Но, кроме открытого экипажа для продолжения путешествия, не оказалось ничего, и ей пришлось пересесть в него. По дороге Ковалевская простудилась. Простуда перешла в воспаление лёгких.</a:t>
            </a:r>
          </a:p>
          <a:p>
            <a:pPr marL="0" indent="0">
              <a:spcBef>
                <a:spcPts val="0"/>
              </a:spcBef>
              <a:buNone/>
            </a:pPr>
            <a:endParaRPr lang="ru-RU" sz="21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1340768"/>
            <a:ext cx="4104455" cy="2736304"/>
          </a:xfrm>
          <a:prstGeom prst="rect">
            <a:avLst/>
          </a:prstGeom>
        </p:spPr>
      </p:pic>
      <p:sp>
        <p:nvSpPr>
          <p:cNvPr id="6" name="Содержимое 2"/>
          <p:cNvSpPr txBox="1">
            <a:spLocks/>
          </p:cNvSpPr>
          <p:nvPr/>
        </p:nvSpPr>
        <p:spPr>
          <a:xfrm>
            <a:off x="179512" y="5266387"/>
            <a:ext cx="4392488" cy="147616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Font typeface="Arial" pitchFamily="34" charset="0"/>
              <a:buNone/>
            </a:pPr>
            <a:r>
              <a:rPr lang="ru-RU" sz="2100" dirty="0" smtClean="0"/>
              <a:t>Софья Ковалевская скончалась в возрасте 41 года 29 января 1891 года в Стокгольме «от плеврита и паралича сердца».</a:t>
            </a:r>
          </a:p>
          <a:p>
            <a:pPr marL="0" indent="0">
              <a:spcBef>
                <a:spcPts val="0"/>
              </a:spcBef>
              <a:buFont typeface="Arial" pitchFamily="34" charset="0"/>
              <a:buNone/>
            </a:pPr>
            <a:endParaRPr lang="ru-RU" sz="2100" dirty="0"/>
          </a:p>
        </p:txBody>
      </p:sp>
      <p:pic>
        <p:nvPicPr>
          <p:cNvPr id="4" name="Рисунок 3" descr="софья 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66383" y="3645024"/>
            <a:ext cx="2603719" cy="30975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417638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6000" b="1" i="1" dirty="0" smtClean="0">
                <a:latin typeface="Book Antiqua" pitchFamily="18" charset="0"/>
              </a:rPr>
              <a:t>Премия имени Софьи Ковалевской</a:t>
            </a:r>
            <a:endParaRPr lang="ru-RU" sz="6000" b="1" i="1" dirty="0">
              <a:latin typeface="Book Antiqu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700808"/>
            <a:ext cx="4392488" cy="4968552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ru-RU" b="1" i="1" dirty="0" smtClean="0"/>
              <a:t>Премия имени Софьи Ковалевской присуждается </a:t>
            </a:r>
            <a:r>
              <a:rPr lang="ru-RU" dirty="0" smtClean="0"/>
              <a:t>отделением математических наук за выдающиеся результаты в области математики с 1992 года.</a:t>
            </a:r>
            <a:endParaRPr lang="ru-RU" dirty="0"/>
          </a:p>
        </p:txBody>
      </p:sp>
      <p:pic>
        <p:nvPicPr>
          <p:cNvPr id="5122" name="Picture 2" descr="https://avatars.mds.yandex.net/i?id=6c378f155f30dc647b909d589091bd2cd4343a3e-4872430-images-thumbs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1700808"/>
            <a:ext cx="3816424" cy="49869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52128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6000" b="1" i="1" dirty="0" smtClean="0">
                <a:latin typeface="Book Antiqua" pitchFamily="18" charset="0"/>
              </a:rPr>
              <a:t>В памяти навсегда</a:t>
            </a:r>
            <a:endParaRPr lang="ru-RU" sz="6000" b="1" i="1" dirty="0">
              <a:latin typeface="Book Antiqu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556792"/>
            <a:ext cx="4032448" cy="5112568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514350" indent="-514350">
              <a:spcBef>
                <a:spcPts val="0"/>
              </a:spcBef>
              <a:buAutoNum type="arabicPeriod"/>
            </a:pPr>
            <a:r>
              <a:rPr lang="ru-RU" sz="2100" dirty="0" smtClean="0"/>
              <a:t>В </a:t>
            </a:r>
            <a:r>
              <a:rPr lang="ru-RU" sz="2100" dirty="0"/>
              <a:t>ее честь Международным астрономическим союзом был назван лунный кратер. </a:t>
            </a:r>
            <a:endParaRPr lang="ru-RU" sz="2100" dirty="0" smtClean="0"/>
          </a:p>
          <a:p>
            <a:pPr marL="514350" indent="-514350">
              <a:spcBef>
                <a:spcPts val="0"/>
              </a:spcBef>
              <a:buAutoNum type="arabicPeriod"/>
            </a:pPr>
            <a:r>
              <a:rPr lang="ru-RU" sz="2100" dirty="0" smtClean="0"/>
              <a:t>В </a:t>
            </a:r>
            <a:r>
              <a:rPr lang="ru-RU" sz="2100" dirty="0"/>
              <a:t>российском городе Великие Луки работает гимназия имени С.В. Ковалевской. </a:t>
            </a:r>
            <a:endParaRPr lang="ru-RU" sz="2100" dirty="0" smtClean="0"/>
          </a:p>
          <a:p>
            <a:pPr marL="514350" indent="-514350">
              <a:spcBef>
                <a:spcPts val="0"/>
              </a:spcBef>
              <a:buAutoNum type="arabicPeriod"/>
            </a:pPr>
            <a:r>
              <a:rPr lang="ru-RU" sz="2100" dirty="0" smtClean="0"/>
              <a:t>Именем </a:t>
            </a:r>
            <a:r>
              <a:rPr lang="ru-RU" sz="2100" dirty="0"/>
              <a:t>Софьи Ковалевской названы улицы и школы, о ней сняты фильмы и написаны книги. </a:t>
            </a:r>
            <a:endParaRPr lang="ru-RU" sz="2100" dirty="0" smtClean="0"/>
          </a:p>
          <a:p>
            <a:pPr marL="514350" indent="-514350">
              <a:spcBef>
                <a:spcPts val="0"/>
              </a:spcBef>
              <a:buAutoNum type="arabicPeriod"/>
            </a:pPr>
            <a:r>
              <a:rPr lang="ru-RU" sz="2100" dirty="0" smtClean="0"/>
              <a:t>Есть музей </a:t>
            </a:r>
            <a:r>
              <a:rPr lang="ru-RU" sz="2100" dirty="0"/>
              <a:t>памяти, расположенный в Псковской области в деревне </a:t>
            </a:r>
            <a:r>
              <a:rPr lang="ru-RU" sz="2100" dirty="0" err="1"/>
              <a:t>Полибино</a:t>
            </a:r>
            <a:r>
              <a:rPr lang="ru-RU" sz="2100" dirty="0"/>
              <a:t> — месте, в котором прошли </a:t>
            </a:r>
            <a:r>
              <a:rPr lang="ru-RU" sz="2100" dirty="0" smtClean="0"/>
              <a:t>ее детские годы.</a:t>
            </a:r>
            <a:endParaRPr lang="ru-RU" sz="21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7352" y="1961238"/>
            <a:ext cx="4803979" cy="295885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600628" y="5085184"/>
            <a:ext cx="4177426" cy="44627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300" dirty="0" smtClean="0"/>
              <a:t>Музей памяти С.В. Ковалевской</a:t>
            </a:r>
            <a:endParaRPr lang="ru-RU" sz="23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936104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4000" b="1" i="1" dirty="0" smtClean="0">
                <a:latin typeface="Book Antiqua" pitchFamily="18" charset="0"/>
              </a:rPr>
              <a:t>Ссылки на Интернет-ресурсы</a:t>
            </a:r>
            <a:endParaRPr lang="ru-RU" sz="4000" b="1" i="1" dirty="0">
              <a:latin typeface="Book Antiqu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556792"/>
            <a:ext cx="8712968" cy="4464496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2100" dirty="0">
                <a:hlinkClick r:id="rId2"/>
              </a:rPr>
              <a:t>https://</a:t>
            </a:r>
            <a:r>
              <a:rPr lang="en-US" sz="2100" dirty="0" smtClean="0">
                <a:hlinkClick r:id="rId2"/>
              </a:rPr>
              <a:t>bigenc.ru/c/kovalevskaia-sof-ia-vasil-evna-ac5208?ysclid=m4pl96ta81639607199</a:t>
            </a:r>
            <a:endParaRPr lang="ru-RU" sz="21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en-US" sz="2100" dirty="0">
                <a:hlinkClick r:id="rId2"/>
              </a:rPr>
              <a:t>https://</a:t>
            </a:r>
            <a:r>
              <a:rPr lang="en-US" sz="2100" dirty="0" smtClean="0">
                <a:hlinkClick r:id="rId2"/>
              </a:rPr>
              <a:t>bigenc.ru/c/kovalevskaia-sof-ia-vasil-evna-ac5208?ysclid=m4pl96ta81639607199</a:t>
            </a:r>
            <a:endParaRPr lang="ru-RU" sz="21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en-US" sz="2100" dirty="0">
                <a:hlinkClick r:id="rId3"/>
              </a:rPr>
              <a:t>https://</a:t>
            </a:r>
            <a:r>
              <a:rPr lang="en-US" sz="2100" dirty="0" smtClean="0">
                <a:hlinkClick r:id="rId3"/>
              </a:rPr>
              <a:t>histrf.ru/read/biographies/sofya-vasilevna-kovalevskaya?ysclid=m4pl997rav35985386</a:t>
            </a:r>
            <a:endParaRPr lang="ru-RU" sz="21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en-US" sz="2100" dirty="0">
                <a:hlinkClick r:id="rId4"/>
              </a:rPr>
              <a:t>https://</a:t>
            </a:r>
            <a:r>
              <a:rPr lang="en-US" sz="2100" dirty="0" smtClean="0">
                <a:hlinkClick r:id="rId4"/>
              </a:rPr>
              <a:t>www.prlib.ru/Great_Russia/outstanding_scientists_XIX/Kovalevskaya?ysclid=m4pl90x6s7814292618</a:t>
            </a:r>
            <a:endParaRPr lang="ru-RU" sz="21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en-US" sz="2100" dirty="0">
                <a:hlinkClick r:id="rId5"/>
              </a:rPr>
              <a:t>https://www.osnmedia.ru/1000/sofya-kovalevskaya</a:t>
            </a:r>
            <a:r>
              <a:rPr lang="en-US" sz="2100" dirty="0" smtClean="0">
                <a:hlinkClick r:id="rId5"/>
              </a:rPr>
              <a:t>/</a:t>
            </a:r>
            <a:endParaRPr lang="ru-RU" sz="21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en-US" sz="2100" dirty="0">
                <a:hlinkClick r:id="rId6"/>
              </a:rPr>
              <a:t>https://</a:t>
            </a:r>
            <a:r>
              <a:rPr lang="en-US" sz="2100" dirty="0" smtClean="0">
                <a:hlinkClick r:id="rId6"/>
              </a:rPr>
              <a:t>www.culture.ru/materials/164578/literatura-sofi-kovalevskoi</a:t>
            </a:r>
            <a:endParaRPr lang="ru-RU" sz="21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en-US" sz="2100" dirty="0">
                <a:hlinkClick r:id="rId7"/>
              </a:rPr>
              <a:t>https://marioberlucci.ru/blog/detail/istorii-velikikh-zhenshchin-professor-matematiki-sofya-kovalevskaya-pervaya-v-mire/?</a:t>
            </a:r>
            <a:r>
              <a:rPr lang="en-US" sz="2100" dirty="0" smtClean="0">
                <a:hlinkClick r:id="rId7"/>
              </a:rPr>
              <a:t>ysclid=m4pl2n6n4w139087633</a:t>
            </a:r>
            <a:endParaRPr lang="ru-RU" sz="2100" dirty="0" smtClean="0"/>
          </a:p>
          <a:p>
            <a:pPr marL="0" indent="0">
              <a:spcBef>
                <a:spcPts val="0"/>
              </a:spcBef>
              <a:buNone/>
            </a:pPr>
            <a:endParaRPr lang="ru-RU" sz="2100" dirty="0"/>
          </a:p>
        </p:txBody>
      </p:sp>
    </p:spTree>
    <p:extLst>
      <p:ext uri="{BB962C8B-B14F-4D97-AF65-F5344CB8AC3E}">
        <p14:creationId xmlns:p14="http://schemas.microsoft.com/office/powerpoint/2010/main" val="2704527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407041" y="116632"/>
            <a:ext cx="8229600" cy="86409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5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Book Antiqua" pitchFamily="18" charset="0"/>
                <a:ea typeface="+mn-ea"/>
                <a:cs typeface="+mn-cs"/>
              </a:rPr>
              <a:t>Содержание</a:t>
            </a:r>
            <a:endParaRPr kumimoji="0" lang="ru-RU" sz="5500" b="1" i="1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Book Antiqua" pitchFamily="18" charset="0"/>
              <a:ea typeface="+mn-ea"/>
              <a:cs typeface="+mn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96843" y="1124744"/>
            <a:ext cx="6408712" cy="43088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200" dirty="0" smtClean="0"/>
              <a:t>1. Детство</a:t>
            </a:r>
            <a:endParaRPr lang="ru-RU" sz="2200" dirty="0"/>
          </a:p>
        </p:txBody>
      </p:sp>
      <p:sp>
        <p:nvSpPr>
          <p:cNvPr id="5" name="TextBox 4"/>
          <p:cNvSpPr txBox="1"/>
          <p:nvPr/>
        </p:nvSpPr>
        <p:spPr>
          <a:xfrm>
            <a:off x="396843" y="1628800"/>
            <a:ext cx="6408712" cy="43088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200" dirty="0"/>
              <a:t>2</a:t>
            </a:r>
            <a:r>
              <a:rPr lang="ru-RU" sz="2200" dirty="0" smtClean="0"/>
              <a:t>. Родители Софьи</a:t>
            </a:r>
            <a:endParaRPr lang="ru-RU" sz="2200" dirty="0"/>
          </a:p>
        </p:txBody>
      </p:sp>
      <p:sp>
        <p:nvSpPr>
          <p:cNvPr id="6" name="TextBox 5"/>
          <p:cNvSpPr txBox="1"/>
          <p:nvPr/>
        </p:nvSpPr>
        <p:spPr>
          <a:xfrm>
            <a:off x="396843" y="2132856"/>
            <a:ext cx="6408712" cy="43088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200" dirty="0"/>
              <a:t>3</a:t>
            </a:r>
            <a:r>
              <a:rPr lang="ru-RU" sz="2200" dirty="0" smtClean="0"/>
              <a:t>. Образование Софьи</a:t>
            </a:r>
            <a:endParaRPr lang="ru-RU" sz="2200" dirty="0"/>
          </a:p>
        </p:txBody>
      </p:sp>
      <p:sp>
        <p:nvSpPr>
          <p:cNvPr id="7" name="TextBox 6"/>
          <p:cNvSpPr txBox="1"/>
          <p:nvPr/>
        </p:nvSpPr>
        <p:spPr>
          <a:xfrm>
            <a:off x="396843" y="2637492"/>
            <a:ext cx="6408712" cy="43088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200" dirty="0"/>
              <a:t>4</a:t>
            </a:r>
            <a:r>
              <a:rPr lang="ru-RU" sz="2200" dirty="0" smtClean="0"/>
              <a:t>. Личная жизнь</a:t>
            </a:r>
            <a:endParaRPr lang="ru-RU" sz="2200" dirty="0"/>
          </a:p>
        </p:txBody>
      </p:sp>
      <p:sp>
        <p:nvSpPr>
          <p:cNvPr id="8" name="TextBox 7"/>
          <p:cNvSpPr txBox="1"/>
          <p:nvPr/>
        </p:nvSpPr>
        <p:spPr>
          <a:xfrm>
            <a:off x="396843" y="3140968"/>
            <a:ext cx="6408712" cy="43088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200" dirty="0"/>
              <a:t>5</a:t>
            </a:r>
            <a:r>
              <a:rPr lang="ru-RU" sz="2200" dirty="0" smtClean="0"/>
              <a:t>. Открытия Ковалевской</a:t>
            </a:r>
            <a:endParaRPr lang="ru-RU" sz="2200" dirty="0"/>
          </a:p>
        </p:txBody>
      </p:sp>
      <p:sp>
        <p:nvSpPr>
          <p:cNvPr id="9" name="TextBox 8"/>
          <p:cNvSpPr txBox="1"/>
          <p:nvPr/>
        </p:nvSpPr>
        <p:spPr>
          <a:xfrm>
            <a:off x="396843" y="3645024"/>
            <a:ext cx="6408712" cy="43088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200" dirty="0"/>
              <a:t>6</a:t>
            </a:r>
            <a:r>
              <a:rPr lang="ru-RU" sz="2200" dirty="0" smtClean="0"/>
              <a:t>. Призвание</a:t>
            </a:r>
            <a:endParaRPr lang="ru-RU" sz="2200" dirty="0"/>
          </a:p>
        </p:txBody>
      </p:sp>
      <p:sp>
        <p:nvSpPr>
          <p:cNvPr id="10" name="TextBox 9"/>
          <p:cNvSpPr txBox="1"/>
          <p:nvPr/>
        </p:nvSpPr>
        <p:spPr>
          <a:xfrm>
            <a:off x="396843" y="4150404"/>
            <a:ext cx="6408712" cy="43088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200" dirty="0"/>
              <a:t>7</a:t>
            </a:r>
            <a:r>
              <a:rPr lang="ru-RU" sz="2200" dirty="0" smtClean="0"/>
              <a:t>. Интересные факты</a:t>
            </a:r>
            <a:endParaRPr lang="ru-RU" sz="2200" dirty="0"/>
          </a:p>
        </p:txBody>
      </p:sp>
      <p:sp>
        <p:nvSpPr>
          <p:cNvPr id="11" name="TextBox 10"/>
          <p:cNvSpPr txBox="1"/>
          <p:nvPr/>
        </p:nvSpPr>
        <p:spPr>
          <a:xfrm>
            <a:off x="396843" y="4701897"/>
            <a:ext cx="6408712" cy="43088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200" dirty="0"/>
              <a:t>8</a:t>
            </a:r>
            <a:r>
              <a:rPr lang="ru-RU" sz="2200" dirty="0" smtClean="0"/>
              <a:t>. Литературная деятельность</a:t>
            </a:r>
            <a:endParaRPr lang="ru-RU" sz="2200" dirty="0"/>
          </a:p>
        </p:txBody>
      </p:sp>
      <p:sp>
        <p:nvSpPr>
          <p:cNvPr id="12" name="TextBox 11"/>
          <p:cNvSpPr txBox="1"/>
          <p:nvPr/>
        </p:nvSpPr>
        <p:spPr>
          <a:xfrm>
            <a:off x="396843" y="5230361"/>
            <a:ext cx="6408712" cy="43088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200" dirty="0"/>
              <a:t>9</a:t>
            </a:r>
            <a:r>
              <a:rPr lang="ru-RU" sz="2200" dirty="0" smtClean="0"/>
              <a:t>. Последние годы жизни</a:t>
            </a:r>
            <a:endParaRPr lang="ru-RU" sz="2200" dirty="0"/>
          </a:p>
        </p:txBody>
      </p:sp>
      <p:sp>
        <p:nvSpPr>
          <p:cNvPr id="13" name="TextBox 12"/>
          <p:cNvSpPr txBox="1"/>
          <p:nvPr/>
        </p:nvSpPr>
        <p:spPr>
          <a:xfrm>
            <a:off x="396843" y="5734417"/>
            <a:ext cx="6408712" cy="43088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200" dirty="0" smtClean="0"/>
              <a:t>10. Премия имени Софьи Ковалевской</a:t>
            </a:r>
            <a:endParaRPr lang="ru-RU" sz="2200" dirty="0"/>
          </a:p>
        </p:txBody>
      </p:sp>
      <p:sp>
        <p:nvSpPr>
          <p:cNvPr id="14" name="TextBox 13"/>
          <p:cNvSpPr txBox="1"/>
          <p:nvPr/>
        </p:nvSpPr>
        <p:spPr>
          <a:xfrm>
            <a:off x="396843" y="6237312"/>
            <a:ext cx="6408712" cy="43088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200" dirty="0" smtClean="0"/>
              <a:t>11. В памяти навсегда</a:t>
            </a: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3212934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6000" b="1" i="1" dirty="0" smtClean="0">
                <a:latin typeface="Book Antiqua" pitchFamily="18" charset="0"/>
              </a:rPr>
              <a:t>Детство</a:t>
            </a:r>
            <a:endParaRPr lang="ru-RU" sz="6000" b="1" i="1" dirty="0">
              <a:latin typeface="Book Antiqu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7975" y="1664804"/>
            <a:ext cx="4176464" cy="5004556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>
              <a:buNone/>
            </a:pPr>
            <a:r>
              <a:rPr lang="ru-RU" sz="2100" dirty="0" smtClean="0"/>
              <a:t>Родилась Софья Ковалевская 15 января 1850 года в Москве в уважаемой дворянской семье. Семья девочки была достаточно зажиточной. На момент рождения Софьи в семье уже подрастало двое детей – сын Федор и дочь Анна.</a:t>
            </a:r>
          </a:p>
          <a:p>
            <a:pPr marL="0" indent="0">
              <a:buNone/>
            </a:pPr>
            <a:r>
              <a:rPr lang="ru-RU" sz="2100" dirty="0"/>
              <a:t>П</a:t>
            </a:r>
            <a:r>
              <a:rPr lang="ru-RU" sz="2100" dirty="0" smtClean="0"/>
              <a:t>ервые </a:t>
            </a:r>
            <a:r>
              <a:rPr lang="ru-RU" sz="2100" dirty="0"/>
              <a:t>свои годы </a:t>
            </a:r>
            <a:r>
              <a:rPr lang="ru-RU" sz="2100" dirty="0" smtClean="0"/>
              <a:t>Софья постоянно </a:t>
            </a:r>
            <a:r>
              <a:rPr lang="ru-RU" sz="2100" dirty="0"/>
              <a:t>переезжала вместе со своими родителями. Лишь в 1858 году отец вышел в отставку и поселился в имении </a:t>
            </a:r>
            <a:r>
              <a:rPr lang="ru-RU" sz="2100" dirty="0" err="1"/>
              <a:t>Полибино</a:t>
            </a:r>
            <a:r>
              <a:rPr lang="ru-RU" sz="2100" dirty="0"/>
              <a:t> </a:t>
            </a:r>
            <a:r>
              <a:rPr lang="ru-RU" sz="2100" dirty="0" err="1" smtClean="0"/>
              <a:t>Невельского</a:t>
            </a:r>
            <a:r>
              <a:rPr lang="ru-RU" sz="2100" dirty="0" smtClean="0"/>
              <a:t> уезда </a:t>
            </a:r>
            <a:r>
              <a:rPr lang="ru-RU" sz="2100" dirty="0"/>
              <a:t>Витебской </a:t>
            </a:r>
            <a:r>
              <a:rPr lang="ru-RU" sz="2100" dirty="0" smtClean="0"/>
              <a:t>губернии.</a:t>
            </a:r>
            <a:r>
              <a:rPr lang="ru-RU" sz="2100" dirty="0"/>
              <a:t> </a:t>
            </a:r>
          </a:p>
        </p:txBody>
      </p:sp>
      <p:sp>
        <p:nvSpPr>
          <p:cNvPr id="11268" name="AutoShape 4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Рисунок 5" descr="софья 5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06994" y="1700808"/>
            <a:ext cx="3985486" cy="48245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6000" b="1" i="1" dirty="0" smtClean="0">
                <a:latin typeface="Book Antiqua" pitchFamily="18" charset="0"/>
              </a:rPr>
              <a:t>Родители Софьи</a:t>
            </a:r>
            <a:endParaRPr lang="ru-RU" sz="6000" b="1" i="1" dirty="0">
              <a:latin typeface="Book Antiqu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5575" y="1588133"/>
            <a:ext cx="3600400" cy="5184576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>
              <a:buNone/>
            </a:pPr>
            <a:r>
              <a:rPr lang="ru-RU" sz="2300" dirty="0" smtClean="0"/>
              <a:t>Отец Софьи – Василий Корвин-Круковский, носил звание генерал-лейтенанта, </a:t>
            </a:r>
            <a:r>
              <a:rPr lang="ru-RU" sz="2300" dirty="0"/>
              <a:t>был начальником Московского арсенала</a:t>
            </a:r>
            <a:r>
              <a:rPr lang="ru-RU" sz="2300" dirty="0" smtClean="0"/>
              <a:t>. Маму звали Елизавета Шуберт, ее предками были математики и астрономы. </a:t>
            </a:r>
            <a:r>
              <a:rPr lang="ru-RU" sz="2300" dirty="0"/>
              <a:t>Елизавета Шуберт, была светской женщиной, говорившей на четырёх европейских языках, и талантливой пианисткой.</a:t>
            </a:r>
          </a:p>
          <a:p>
            <a:pPr marL="0" indent="0">
              <a:buNone/>
            </a:pPr>
            <a:endParaRPr lang="ru-RU" sz="2300" dirty="0"/>
          </a:p>
        </p:txBody>
      </p:sp>
      <p:sp>
        <p:nvSpPr>
          <p:cNvPr id="11268" name="AutoShape 4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3995936" y="5691677"/>
            <a:ext cx="2304256" cy="76944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200" b="1" i="1" dirty="0" smtClean="0"/>
              <a:t>Елизавета Шуберт</a:t>
            </a:r>
            <a:endParaRPr lang="ru-RU" sz="2200" b="1" i="1" dirty="0"/>
          </a:p>
        </p:txBody>
      </p:sp>
      <p:sp>
        <p:nvSpPr>
          <p:cNvPr id="8" name="TextBox 7"/>
          <p:cNvSpPr txBox="1"/>
          <p:nvPr/>
        </p:nvSpPr>
        <p:spPr>
          <a:xfrm>
            <a:off x="6653087" y="5627782"/>
            <a:ext cx="2310249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b="1" i="1" dirty="0" smtClean="0"/>
              <a:t>Василий Васильевич </a:t>
            </a:r>
          </a:p>
          <a:p>
            <a:pPr algn="ctr"/>
            <a:r>
              <a:rPr lang="ru-RU" b="1" i="1" dirty="0" smtClean="0"/>
              <a:t>Корвин-Круковский</a:t>
            </a:r>
            <a:endParaRPr lang="ru-RU" b="1" i="1" dirty="0"/>
          </a:p>
        </p:txBody>
      </p:sp>
      <p:pic>
        <p:nvPicPr>
          <p:cNvPr id="9" name="Рисунок 8" descr="отец софьи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42326" y="1940149"/>
            <a:ext cx="2531773" cy="3551709"/>
          </a:xfrm>
          <a:prstGeom prst="rect">
            <a:avLst/>
          </a:prstGeom>
        </p:spPr>
      </p:pic>
      <p:pic>
        <p:nvPicPr>
          <p:cNvPr id="10" name="Рисунок 9" descr="мать софьи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851920" y="1940149"/>
            <a:ext cx="2584287" cy="3672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949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3771" y="160338"/>
            <a:ext cx="8229600" cy="922114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6000" b="1" i="1" dirty="0" smtClean="0">
                <a:latin typeface="Book Antiqua" pitchFamily="18" charset="0"/>
              </a:rPr>
              <a:t>Образование Софьи</a:t>
            </a:r>
            <a:endParaRPr lang="ru-RU" sz="6000" b="1" i="1" dirty="0">
              <a:latin typeface="Book Antiqu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2874" y="1268760"/>
            <a:ext cx="8880922" cy="1008112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>
              <a:buNone/>
            </a:pPr>
            <a:r>
              <a:rPr lang="ru-RU" sz="2000" dirty="0" smtClean="0"/>
              <a:t>Софья получила </a:t>
            </a:r>
            <a:r>
              <a:rPr lang="ru-RU" sz="2000" dirty="0"/>
              <a:t>домашнее образование. Всего восемь лет потребовалось девочке, чтобы изучить все предметы, входящие в стандартную программу мужских гимназий</a:t>
            </a:r>
            <a:r>
              <a:rPr lang="ru-RU" sz="2000" dirty="0" smtClean="0"/>
              <a:t>.</a:t>
            </a:r>
            <a:endParaRPr lang="ru-RU" sz="2000" dirty="0"/>
          </a:p>
        </p:txBody>
      </p:sp>
      <p:sp>
        <p:nvSpPr>
          <p:cNvPr id="11268" name="AutoShape 4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5692" y="2687170"/>
            <a:ext cx="4815901" cy="3499883"/>
          </a:xfrm>
          <a:prstGeom prst="rect">
            <a:avLst/>
          </a:prstGeom>
        </p:spPr>
      </p:pic>
      <p:sp>
        <p:nvSpPr>
          <p:cNvPr id="11" name="Содержимое 2"/>
          <p:cNvSpPr txBox="1">
            <a:spLocks/>
          </p:cNvSpPr>
          <p:nvPr/>
        </p:nvSpPr>
        <p:spPr>
          <a:xfrm>
            <a:off x="154378" y="2492896"/>
            <a:ext cx="3945070" cy="38884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sz="2000" dirty="0" smtClean="0"/>
              <a:t>Под влиянием дяди, Петра Корвин-Круковского, увлеклась математикой. Ковалевская вспоминала, что в одной из детских комнат за нехваткой обоев оклеили стену листами из лекций академика математики Михаила Остроградского, и юная Софья проводила перед ней часы, вникая в сложнейшие задачи и теоремы, которые и не всякий-то взрослый постиг бы.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492250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3771" y="160338"/>
            <a:ext cx="8229600" cy="922114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6000" b="1" i="1" dirty="0" smtClean="0">
                <a:latin typeface="Book Antiqua" pitchFamily="18" charset="0"/>
              </a:rPr>
              <a:t>Образование Софьи</a:t>
            </a:r>
            <a:endParaRPr lang="ru-RU" sz="6000" b="1" i="1" dirty="0">
              <a:latin typeface="Book Antiqu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2874" y="1268760"/>
            <a:ext cx="4089086" cy="5472608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>
              <a:buNone/>
            </a:pPr>
            <a:r>
              <a:rPr lang="ru-RU" sz="2200" dirty="0" smtClean="0"/>
              <a:t>В 16 лет Ковалевская </a:t>
            </a:r>
            <a:r>
              <a:rPr lang="ru-RU" sz="2200" dirty="0"/>
              <a:t>впервые поехала за границу. Вернувшись в </a:t>
            </a:r>
            <a:r>
              <a:rPr lang="ru-RU" sz="2200" dirty="0" smtClean="0"/>
              <a:t>Россию в 1866 году, </a:t>
            </a:r>
            <a:r>
              <a:rPr lang="ru-RU" sz="2200" dirty="0"/>
              <a:t>она поселилась в Санкт-Петербурге, где стала брать частные уроки математики у известного педагога Александра </a:t>
            </a:r>
            <a:r>
              <a:rPr lang="ru-RU" sz="2200" dirty="0" err="1"/>
              <a:t>Страннолюбского</a:t>
            </a:r>
            <a:r>
              <a:rPr lang="ru-RU" sz="2200" dirty="0"/>
              <a:t>. </a:t>
            </a:r>
            <a:r>
              <a:rPr lang="ru-RU" sz="2200" dirty="0" smtClean="0"/>
              <a:t>Она пыталась </a:t>
            </a:r>
            <a:r>
              <a:rPr lang="ru-RU" sz="2200" dirty="0"/>
              <a:t>поступить в университет, но не была допущена </a:t>
            </a:r>
            <a:r>
              <a:rPr lang="ru-RU" sz="2200" dirty="0" smtClean="0"/>
              <a:t>властями. В </a:t>
            </a:r>
            <a:r>
              <a:rPr lang="ru-RU" sz="2200" dirty="0"/>
              <a:t>1868 году добилась права слушать лекции у ученого-физиолога Ивана Сеченова и заниматься анатомией в Медико-хирургической академии</a:t>
            </a:r>
            <a:r>
              <a:rPr lang="ru-RU" sz="2200" dirty="0" smtClean="0"/>
              <a:t>.</a:t>
            </a:r>
            <a:endParaRPr lang="ru-RU" sz="2200" dirty="0"/>
          </a:p>
        </p:txBody>
      </p:sp>
      <p:sp>
        <p:nvSpPr>
          <p:cNvPr id="11268" name="AutoShape 4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1268760"/>
            <a:ext cx="2105000" cy="29891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395463" y="4394126"/>
            <a:ext cx="2088233" cy="70788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dirty="0" smtClean="0"/>
              <a:t>Александр </a:t>
            </a:r>
            <a:r>
              <a:rPr lang="ru-RU" sz="2000" dirty="0" err="1" smtClean="0"/>
              <a:t>Страннолюбский</a:t>
            </a:r>
            <a:endParaRPr lang="ru-RU" sz="20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7153" y="2798794"/>
            <a:ext cx="2394920" cy="3190664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7024059" y="6093296"/>
            <a:ext cx="1701107" cy="40011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000" dirty="0" smtClean="0"/>
              <a:t>Иван Сеченов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102949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3114" y="188640"/>
            <a:ext cx="8229600" cy="114300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6000" b="1" i="1" dirty="0" smtClean="0">
                <a:latin typeface="Book Antiqua" pitchFamily="18" charset="0"/>
              </a:rPr>
              <a:t>Личная жизнь</a:t>
            </a:r>
            <a:endParaRPr lang="ru-RU" sz="6000" b="1" i="1" dirty="0">
              <a:latin typeface="Book Antiqu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556792"/>
            <a:ext cx="4176464" cy="5184576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>
              <a:buNone/>
            </a:pPr>
            <a:r>
              <a:rPr lang="ru-RU" sz="2200" dirty="0" smtClean="0"/>
              <a:t>Вся жизнь Софьи Ковалевской была подчинена науке, поэтому она решает учиться за границей, а для этого надо было выйти замуж. Родители были против ее планов. В 1868 году девушка пошла под венец с ученым-биологом Владимиром Ковалевским, хотя не испытывала к нему никаких чувств. Этот брак стал единственной возможностью достичь желанной цели – получить высшее образование и заняться любимой математикой.</a:t>
            </a:r>
            <a:endParaRPr lang="ru-RU" sz="22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2148" y="3573016"/>
            <a:ext cx="2211765" cy="2564904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6372200" y="6093296"/>
            <a:ext cx="2763015" cy="67710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900" dirty="0" smtClean="0"/>
              <a:t>Владимир Ковалевский, муж Софьи</a:t>
            </a:r>
            <a:endParaRPr lang="ru-RU" sz="1900" dirty="0"/>
          </a:p>
        </p:txBody>
      </p:sp>
      <p:pic>
        <p:nvPicPr>
          <p:cNvPr id="9" name="Рисунок 8" descr="софья ковылевская фото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82830" y="1556792"/>
            <a:ext cx="2315616" cy="2845154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4527914" y="4147582"/>
            <a:ext cx="2225449" cy="70788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dirty="0" smtClean="0"/>
              <a:t>Софья Ковалевская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88640"/>
            <a:ext cx="8856984" cy="1008112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6000" b="1" i="1" dirty="0" smtClean="0">
                <a:latin typeface="Book Antiqua" pitchFamily="18" charset="0"/>
              </a:rPr>
              <a:t>Открытия Ковалевской</a:t>
            </a:r>
            <a:endParaRPr lang="ru-RU" sz="6000" b="1" i="1" dirty="0">
              <a:latin typeface="Book Antiqu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4" y="1556792"/>
            <a:ext cx="4392488" cy="5112568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>
              <a:buNone/>
            </a:pPr>
            <a:r>
              <a:rPr lang="ru-RU" sz="1900" b="1" dirty="0" smtClean="0"/>
              <a:t>1. Решение задачи о вращении твёрдого тела вокруг неподвижной точки</a:t>
            </a:r>
            <a:r>
              <a:rPr lang="ru-RU" sz="1900" dirty="0" smtClean="0"/>
              <a:t>. Ковалевская открыла третий классический случай разрешимости этой задачи.</a:t>
            </a:r>
          </a:p>
          <a:p>
            <a:pPr marL="0" indent="0">
              <a:buNone/>
            </a:pPr>
            <a:r>
              <a:rPr lang="ru-RU" sz="1900" b="1" dirty="0" smtClean="0"/>
              <a:t>2. Теорема Коши — Ковалевской</a:t>
            </a:r>
            <a:r>
              <a:rPr lang="ru-RU" sz="1900" dirty="0" smtClean="0"/>
              <a:t>. Учёная доказала теорему о существовании и единственности локального решения системы дифференциальных уравнений в частных производных</a:t>
            </a:r>
          </a:p>
          <a:p>
            <a:pPr marL="0" indent="0">
              <a:buNone/>
            </a:pPr>
            <a:r>
              <a:rPr lang="ru-RU" sz="1900" b="1" dirty="0" smtClean="0"/>
              <a:t>3. Исследование колец Сатурна</a:t>
            </a:r>
            <a:r>
              <a:rPr lang="ru-RU" sz="1900" dirty="0" smtClean="0"/>
              <a:t>. Ковалевская построила математическую модель узкого кольца эллиптической формы небольшой ширины и нашла условия, при которых каждый участок кольца будет находиться в равновесии.</a:t>
            </a:r>
          </a:p>
        </p:txBody>
      </p:sp>
      <p:pic>
        <p:nvPicPr>
          <p:cNvPr id="6" name="Рисунок 5" descr="софья ковалевская 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44008" y="1844824"/>
            <a:ext cx="4260887" cy="3744416"/>
          </a:xfrm>
          <a:prstGeom prst="rect">
            <a:avLst/>
          </a:prstGeom>
        </p:spPr>
      </p:pic>
      <p:pic>
        <p:nvPicPr>
          <p:cNvPr id="5" name="Picture 4" descr="https://storage.yandexcloud.net/roz-wiki/thumb/%D0%9A%D0%BE%D0%B2%D0%B0%D0%BB%D0%B5%D0%B2%D1%81%D0%BA%D0%B0%D1%8F_%D0%A1%D0%BE%D1%84%D1%8C%D1%8F_%D0%92%D0%B0%D1%81%D0%B8%D0%BB%D1%8C%D0%B5%D0%B2%D0%BD%D0%B0_%D0%BF%D0%BE%D0%B4%D0%BF%D0%B8%D1%81%D1%8C.svg/300px-%D0%9A%D0%BE%D0%B2%D0%B0%D0%BB%D0%B5%D0%B2%D1%81%D0%BA%D0%B0%D1%8F_%D0%A1%D0%BE%D1%84%D1%8C%D1%8F_%D0%92%D0%B0%D1%81%D0%B8%D0%BB%D1%8C%D0%B5%D0%B2%D0%BD%D0%B0_%D0%BF%D0%BE%D0%B4%D0%BF%D0%B8%D1%81%D1%8C.sv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5877273"/>
            <a:ext cx="2785492" cy="9807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568952" cy="1008112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6000" b="1" i="1" dirty="0" smtClean="0">
                <a:latin typeface="Book Antiqua" pitchFamily="18" charset="0"/>
              </a:rPr>
              <a:t>Призвание</a:t>
            </a:r>
            <a:endParaRPr lang="ru-RU" sz="6000" b="1" i="1" dirty="0">
              <a:latin typeface="Book Antiqu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412776"/>
            <a:ext cx="4176464" cy="5301208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2100" dirty="0"/>
              <a:t>В 1889 году её пожизненно избрали профессором Стокгольмского университета, тогда же последовало и официальное признание на родине – её избрали членом-корреспондентом Российской академии </a:t>
            </a:r>
            <a:r>
              <a:rPr lang="ru-RU" sz="2100" dirty="0" smtClean="0"/>
              <a:t>наук.</a:t>
            </a:r>
            <a:endParaRPr lang="ru-RU" sz="2100" dirty="0"/>
          </a:p>
          <a:p>
            <a:pPr marL="0" indent="0">
              <a:spcBef>
                <a:spcPts val="0"/>
              </a:spcBef>
              <a:buNone/>
            </a:pPr>
            <a:r>
              <a:rPr lang="ru-RU" sz="2100" dirty="0"/>
              <a:t>Софья Ковалевская была огромным авторитетом в научном мире Европы. Её научную деятельность высоко оценивали такие светила, как Дмитрий Менделеев, Сергей Боткин, Александр Бутлеров, Иван Сеченов, </a:t>
            </a:r>
            <a:r>
              <a:rPr lang="ru-RU" sz="2100" dirty="0" err="1"/>
              <a:t>Пафнутий</a:t>
            </a:r>
            <a:r>
              <a:rPr lang="ru-RU" sz="2100" dirty="0"/>
              <a:t> Чебышев. </a:t>
            </a: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4499992" y="1412776"/>
            <a:ext cx="4464495" cy="194421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ru-RU" sz="2000" dirty="0"/>
              <a:t>Позднее выдающийся советский учёный Сергей Вавилов скажет, что «в истории человечества до Ковалевской не было женщины, равной ей по силе и своеобразию математического таланта».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3501008"/>
            <a:ext cx="4464495" cy="32129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337</TotalTime>
  <Words>693</Words>
  <Application>Microsoft Office PowerPoint</Application>
  <PresentationFormat>Экран (4:3)</PresentationFormat>
  <Paragraphs>78</Paragraphs>
  <Slides>15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Презентация PowerPoint</vt:lpstr>
      <vt:lpstr>Презентация PowerPoint</vt:lpstr>
      <vt:lpstr>Детство</vt:lpstr>
      <vt:lpstr>Родители Софьи</vt:lpstr>
      <vt:lpstr>Образование Софьи</vt:lpstr>
      <vt:lpstr>Образование Софьи</vt:lpstr>
      <vt:lpstr>Личная жизнь</vt:lpstr>
      <vt:lpstr>Открытия Ковалевской</vt:lpstr>
      <vt:lpstr>Призвание</vt:lpstr>
      <vt:lpstr>Интересные факты</vt:lpstr>
      <vt:lpstr>Литературная деятельность</vt:lpstr>
      <vt:lpstr>Последние годы жизни</vt:lpstr>
      <vt:lpstr>Премия имени Софьи Ковалевской</vt:lpstr>
      <vt:lpstr>В памяти навсегда</vt:lpstr>
      <vt:lpstr>Ссылки на Интернет-ресурсы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Школа</dc:creator>
  <cp:lastModifiedBy>admin</cp:lastModifiedBy>
  <cp:revision>59</cp:revision>
  <dcterms:created xsi:type="dcterms:W3CDTF">2024-12-03T06:09:32Z</dcterms:created>
  <dcterms:modified xsi:type="dcterms:W3CDTF">2024-12-15T17:38:21Z</dcterms:modified>
</cp:coreProperties>
</file>