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77" r:id="rId3"/>
    <p:sldId id="258" r:id="rId4"/>
    <p:sldId id="260" r:id="rId5"/>
    <p:sldId id="261" r:id="rId6"/>
    <p:sldId id="262" r:id="rId7"/>
    <p:sldId id="263" r:id="rId8"/>
    <p:sldId id="264" r:id="rId9"/>
    <p:sldId id="266" r:id="rId10"/>
    <p:sldId id="273" r:id="rId11"/>
    <p:sldId id="275" r:id="rId12"/>
    <p:sldId id="274" r:id="rId13"/>
    <p:sldId id="272" r:id="rId14"/>
    <p:sldId id="271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CE9"/>
    <a:srgbClr val="990000"/>
    <a:srgbClr val="712703"/>
    <a:srgbClr val="A9915D"/>
    <a:srgbClr val="AD9861"/>
    <a:srgbClr val="8A733F"/>
    <a:srgbClr val="F5F1BF"/>
    <a:srgbClr val="B39E67"/>
    <a:srgbClr val="D3B255"/>
    <a:srgbClr val="0C40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2978" autoAdjust="0"/>
  </p:normalViewPr>
  <p:slideViewPr>
    <p:cSldViewPr snapToGrid="0">
      <p:cViewPr varScale="1">
        <p:scale>
          <a:sx n="68" d="100"/>
          <a:sy n="68" d="100"/>
        </p:scale>
        <p:origin x="134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00A90E-6CBA-42C3-81D9-12BB9215CD34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C1BF06-11B8-4CCB-B49F-4191198E98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C1BF06-11B8-4CCB-B49F-4191198E98E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saitotziv.ru/images_sot_ru1/upload1/10853/35943180.jpeg" TargetMode="External"/><Relationship Id="rId3" Type="http://schemas.openxmlformats.org/officeDocument/2006/relationships/hyperlink" Target="https://obrazovaka.ru/alpha/l/lobachevskij-nikolaj-lobachevsky-nikolai" TargetMode="External"/><Relationship Id="rId7" Type="http://schemas.openxmlformats.org/officeDocument/2006/relationships/hyperlink" Target="https://library.vladimir.ru/wp-content/uploads/2020/12/Lobachevsky.png" TargetMode="External"/><Relationship Id="rId12" Type="http://schemas.openxmlformats.org/officeDocument/2006/relationships/hyperlink" Target="https://upload.wikimedia.org/wikipedia/commons/0/0a/%D0%9C%D0%BE%D0%B3%D0%B8%D0%BB%D0%B0_%D0%9D.%D0%98._%D0%9B%D0%BE%D0%B1%D0%B0%D1%87%D0%B5%D0%B2%D1%81%D0%BA%D0%BE%D0%B3%D0%BE_%D0%B2_%D0%9A%D0%B0%D0%B7%D0%B0%D0%BD%D0%B8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dn.culture.ru/images/31498887-9639-555e-8155-c73ecaff6593" TargetMode="External"/><Relationship Id="rId11" Type="http://schemas.openxmlformats.org/officeDocument/2006/relationships/hyperlink" Target="https://cdnn21.img.ria.ru/images/91289/21/912892194_32:0:574:305_1920x0_80_0_0_7e522be1ae070ec8fc818246e2fd042a.jpg" TargetMode="External"/><Relationship Id="rId5" Type="http://schemas.openxmlformats.org/officeDocument/2006/relationships/hyperlink" Target="https://multiurok.ru/index.php/blog/nikolai-ivanovich-lobachevskii-velikii-russkii-matematik.html" TargetMode="External"/><Relationship Id="rId10" Type="http://schemas.openxmlformats.org/officeDocument/2006/relationships/hyperlink" Target="https://upload.wikimedia.org/wikipedia/ru/thumb/7/78/Bust_of_Nikolai_Lobachevsky_by_Andrey_Kikin.jpg/1200px-Bust_of_Nikolai_Lobachevsky_by_Andrey_Kikin.jpg" TargetMode="External"/><Relationship Id="rId4" Type="http://schemas.openxmlformats.org/officeDocument/2006/relationships/hyperlink" Target="https://ru.wikipedia.org/wiki/%D0%9B%D0%BE%D0%B1%D0%B0%D1%87%D0%B5%D0%B2%D1%81%D0%BA%D0%B8%D0%B9,_%D0%9D%D0%B8%D0%BA%D0%BE%D0%BB%D0%B0%D0%B9_%D0%98%D0%B2%D0%B0%D0%BD%D0%BE%D0%B2%D0%B8%D1%87" TargetMode="External"/><Relationship Id="rId9" Type="http://schemas.openxmlformats.org/officeDocument/2006/relationships/hyperlink" Target="https://upload.wikimedia.org/wikipedia/ru/1/15/%D0%9F%D0%B0%D0%BC%D1%8F%D1%82%D0%BD%D0%B8%D0%BA_%D0%BB%D0%BE%D0%B1%D0%B0%D1%87%D0%B5%D0%B2%D1%81%D0%BA%D0%BE%D0%BC%D1%83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56934" y="595981"/>
            <a:ext cx="518339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Иванович Лобачевский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90134" y="2042531"/>
            <a:ext cx="6627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Номинация: презентация по истории математики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57267" y="3995225"/>
            <a:ext cx="586000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Автор: </a:t>
            </a:r>
            <a:r>
              <a:rPr lang="ru-RU" sz="2400" dirty="0" err="1" smtClean="0"/>
              <a:t>Шипова</a:t>
            </a:r>
            <a:r>
              <a:rPr lang="ru-RU" sz="2400" dirty="0" smtClean="0"/>
              <a:t> Варвара Владимировна </a:t>
            </a:r>
          </a:p>
          <a:p>
            <a:r>
              <a:rPr lang="ru-RU" sz="2400" dirty="0" smtClean="0"/>
              <a:t>5 класс</a:t>
            </a:r>
          </a:p>
          <a:p>
            <a:r>
              <a:rPr lang="ru-RU" sz="2400" dirty="0" smtClean="0"/>
              <a:t>Руководитель: Золотова Ольга Николаевна </a:t>
            </a:r>
          </a:p>
          <a:p>
            <a:r>
              <a:rPr lang="ru-RU" sz="2400" dirty="0" smtClean="0"/>
              <a:t>МОУ СОШ с.Андреевка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1463" y="1407313"/>
            <a:ext cx="229454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 descr="scale_1200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3312" y="4527709"/>
            <a:ext cx="1736634" cy="22076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878304" y="1263623"/>
            <a:ext cx="738738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39-м году жизни Лобачевский наконец решается и на личную жизнь. В 1832 году состоялась его свадьба с Моисеевой Варварой Алексеевной, которая была моложе Николая на 20 лет. У Николая Ивановича и Варвары Алексеевны было 4 сына и 2 дочери.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Старший сын, Алексей, любимец отца, очень напоминал его лицом, ростом и телосложением; младший сын страдал какой-то мозговой болезнью, он едва мог говорить и умер на седьмом году.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1846 году Лобачевский был отстранен от исполнения обязанностей ректора университета из-за ухудшения здоровья.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 этого момента в жизни Николая Ивановича Лобачевского началась черная полоса.  8 февраля 1846 года умирает его двухлетняя дочь Надежда. Вскоре Лобачевский разорился, дом в Казани и имение жены были проданы за долги. В 1852 году Николай Иванович потерял старшего сына - Алексея, который умер от туберкулеза.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Все эти события стали серьезным потрясением для немолодого ученого, и его здоровье стало резко ухудшаться. В итоге Лобачевский полностью утратил зрение.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87642" y="3537284"/>
            <a:ext cx="1876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3" name="Рисунок 12" descr="3a73f0da3b68ace0342e8ceae35f6d91-800x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4568" y="4711631"/>
            <a:ext cx="1247679" cy="214090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Рисунок 13" descr="3a73f0da3b68ace0342e8ceae35f6d91-800x (2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6415" y="4608632"/>
            <a:ext cx="1333316" cy="21824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5" name="Рисунок 14" descr="3a73f0da3b68ace0342e8ceae35f6d91-800x (3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3084" y="4276725"/>
            <a:ext cx="1533525" cy="18192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6" name="TextBox 15"/>
          <p:cNvSpPr txBox="1"/>
          <p:nvPr/>
        </p:nvSpPr>
        <p:spPr>
          <a:xfrm>
            <a:off x="6657475" y="6096000"/>
            <a:ext cx="20052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Сын Александр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51959" y="463128"/>
            <a:ext cx="32882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Семейная жизнь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68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1463" y="1407313"/>
            <a:ext cx="229454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 descr="Могила_Н.И._Лобачевского_в_Казан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1409" y="3180636"/>
            <a:ext cx="3869347" cy="208919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TextBox 6"/>
          <p:cNvSpPr txBox="1"/>
          <p:nvPr/>
        </p:nvSpPr>
        <p:spPr>
          <a:xfrm>
            <a:off x="1082842" y="697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70021" y="376988"/>
            <a:ext cx="7788442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b="1" i="1" dirty="0" smtClean="0"/>
              <a:t>1846 год </a:t>
            </a:r>
            <a:r>
              <a:rPr lang="ru-RU" dirty="0" smtClean="0"/>
              <a:t>был для Лобачевского тяжелым. В феврале умирает его двухлетняя дочь. В этом же году, по истечении 30 лет службы, министерство, по уставу, должно было принять решение об оставлении Лобачевского от преподавателей.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dirty="0" smtClean="0"/>
              <a:t>Вскоре Лобачевский разорился, дом в Казани и имения жены были проданы за долги. В </a:t>
            </a:r>
            <a:r>
              <a:rPr lang="ru-RU" b="1" i="1" dirty="0" smtClean="0"/>
              <a:t>1852</a:t>
            </a:r>
            <a:r>
              <a:rPr lang="ru-RU" dirty="0" smtClean="0"/>
              <a:t> </a:t>
            </a:r>
            <a:r>
              <a:rPr lang="ru-RU" b="1" i="1" dirty="0" smtClean="0"/>
              <a:t>году</a:t>
            </a:r>
            <a:r>
              <a:rPr lang="ru-RU" dirty="0" smtClean="0"/>
              <a:t> умер от туберкулеза старший сын Алексей, любимец Лобачевского.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dirty="0" smtClean="0"/>
              <a:t>Последний труд ученого «</a:t>
            </a:r>
            <a:r>
              <a:rPr lang="ru-RU" dirty="0" err="1" smtClean="0"/>
              <a:t>Пангеометрия</a:t>
            </a:r>
            <a:r>
              <a:rPr lang="ru-RU" dirty="0" smtClean="0"/>
              <a:t>» записали под диктовку ученики слепого ученого в </a:t>
            </a:r>
            <a:r>
              <a:rPr lang="ru-RU" b="1" i="1" dirty="0" smtClean="0"/>
              <a:t>1855 году</a:t>
            </a:r>
            <a:r>
              <a:rPr lang="ru-RU" dirty="0" smtClean="0"/>
              <a:t>. </a:t>
            </a:r>
          </a:p>
          <a:p>
            <a:pPr>
              <a:defRPr/>
            </a:pPr>
            <a:endParaRPr lang="ru-RU" sz="1600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5301917" y="2903621"/>
            <a:ext cx="28474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Николай Иванович Лобачевский скончался </a:t>
            </a:r>
            <a:r>
              <a:rPr lang="ru-RU" b="1" dirty="0" smtClean="0">
                <a:ln w="1905"/>
                <a:solidFill>
                  <a:srgbClr val="6F1CE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 (24) февраля 1856 года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Ему было 63 года. Он скончался в тот самый день, в который 30 годами ранее впервые обнародовал свою версию неевклидовой геометрии. Похоронен на Арском кладбище в городе Казань.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21" y="-1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409074"/>
            <a:ext cx="47300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i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Заслуженные награды и премии</a:t>
            </a:r>
            <a:endParaRPr lang="ru-RU" sz="2000" b="1" i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3" name="Группа 5"/>
          <p:cNvGrpSpPr/>
          <p:nvPr/>
        </p:nvGrpSpPr>
        <p:grpSpPr>
          <a:xfrm>
            <a:off x="778912" y="962527"/>
            <a:ext cx="4947250" cy="3183034"/>
            <a:chOff x="-1853132" y="-1775803"/>
            <a:chExt cx="4947250" cy="3183034"/>
          </a:xfrm>
          <a:scene3d>
            <a:camera prst="orthographicFront"/>
            <a:lightRig rig="flat" dir="t"/>
          </a:scene3d>
        </p:grpSpPr>
        <p:sp>
          <p:nvSpPr>
            <p:cNvPr id="7" name="Прямоугольник 6"/>
            <p:cNvSpPr/>
            <p:nvPr/>
          </p:nvSpPr>
          <p:spPr>
            <a:xfrm>
              <a:off x="-1853132" y="-1775803"/>
              <a:ext cx="2140751" cy="1187115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  <p:txBody>
            <a:bodyPr/>
            <a:lstStyle/>
            <a:p>
              <a:pPr lvl="0" algn="ctr"/>
              <a:r>
                <a:rPr lang="ru-RU" sz="14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1819</a:t>
              </a:r>
              <a:r>
                <a:rPr lang="ru-RU" sz="1400" i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— как профессор получил чин надворного советника.</a:t>
              </a:r>
            </a:p>
            <a:p>
              <a:endParaRPr lang="ru-RU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785794" y="22237"/>
              <a:ext cx="2308324" cy="138499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kern="1200" dirty="0"/>
            </a:p>
          </p:txBody>
        </p:sp>
      </p:grpSp>
      <p:grpSp>
        <p:nvGrpSpPr>
          <p:cNvPr id="4" name="Группа 8"/>
          <p:cNvGrpSpPr/>
          <p:nvPr/>
        </p:nvGrpSpPr>
        <p:grpSpPr>
          <a:xfrm>
            <a:off x="3417838" y="931766"/>
            <a:ext cx="2308324" cy="1330171"/>
            <a:chOff x="3389053" y="548"/>
            <a:chExt cx="2308324" cy="1384994"/>
          </a:xfrm>
          <a:scene3d>
            <a:camera prst="orthographicFront"/>
            <a:lightRig rig="flat" dir="t"/>
          </a:scene3d>
        </p:grpSpPr>
        <p:sp>
          <p:nvSpPr>
            <p:cNvPr id="10" name="Прямоугольник 9"/>
            <p:cNvSpPr/>
            <p:nvPr/>
          </p:nvSpPr>
          <p:spPr>
            <a:xfrm>
              <a:off x="3389053" y="548"/>
              <a:ext cx="2308324" cy="1384994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sp>
        <p:sp>
          <p:nvSpPr>
            <p:cNvPr id="11" name="Прямоугольник 10"/>
            <p:cNvSpPr/>
            <p:nvPr/>
          </p:nvSpPr>
          <p:spPr>
            <a:xfrm>
              <a:off x="3389053" y="548"/>
              <a:ext cx="2308324" cy="138499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kern="1200" dirty="0" smtClean="0"/>
                <a:t>В течение жизни Н. И. Лобачевский получил за неутомимую и плодотворную служебную деятельность несколько наград:</a:t>
              </a:r>
              <a:endParaRPr lang="ru-RU" sz="1400" b="1" i="1" kern="1200" dirty="0"/>
            </a:p>
          </p:txBody>
        </p:sp>
      </p:grpSp>
      <p:grpSp>
        <p:nvGrpSpPr>
          <p:cNvPr id="6" name="Группа 11"/>
          <p:cNvGrpSpPr/>
          <p:nvPr/>
        </p:nvGrpSpPr>
        <p:grpSpPr>
          <a:xfrm>
            <a:off x="5775158" y="915724"/>
            <a:ext cx="2502570" cy="1290065"/>
            <a:chOff x="5948722" y="2418"/>
            <a:chExt cx="2448973" cy="1384994"/>
          </a:xfrm>
          <a:scene3d>
            <a:camera prst="orthographicFront"/>
            <a:lightRig rig="flat" dir="t"/>
          </a:scene3d>
        </p:grpSpPr>
        <p:sp>
          <p:nvSpPr>
            <p:cNvPr id="13" name="Прямоугольник 12"/>
            <p:cNvSpPr/>
            <p:nvPr/>
          </p:nvSpPr>
          <p:spPr>
            <a:xfrm>
              <a:off x="6089371" y="2418"/>
              <a:ext cx="2308324" cy="1384994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4" name="Прямоугольник 13"/>
            <p:cNvSpPr/>
            <p:nvPr/>
          </p:nvSpPr>
          <p:spPr>
            <a:xfrm>
              <a:off x="5948722" y="2418"/>
              <a:ext cx="2316597" cy="138499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1823</a:t>
              </a:r>
              <a:r>
                <a:rPr lang="ru-RU" sz="1400" b="1" i="1" kern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400" kern="1200" dirty="0" smtClean="0">
                  <a:latin typeface="Times New Roman" pitchFamily="18" charset="0"/>
                  <a:cs typeface="Times New Roman" pitchFamily="18" charset="0"/>
                </a:rPr>
                <a:t>— орден Святого Владимира IV степени, чин коллежского советника.</a:t>
              </a:r>
              <a:endParaRPr lang="ru-RU" sz="14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14"/>
          <p:cNvGrpSpPr/>
          <p:nvPr/>
        </p:nvGrpSpPr>
        <p:grpSpPr>
          <a:xfrm>
            <a:off x="762869" y="2374232"/>
            <a:ext cx="2549826" cy="1283369"/>
            <a:chOff x="814393" y="1497119"/>
            <a:chExt cx="2459475" cy="1488892"/>
          </a:xfrm>
          <a:scene3d>
            <a:camera prst="orthographicFront"/>
            <a:lightRig rig="flat" dir="t"/>
          </a:scene3d>
        </p:grpSpPr>
        <p:sp>
          <p:nvSpPr>
            <p:cNvPr id="16" name="Прямоугольник 15"/>
            <p:cNvSpPr/>
            <p:nvPr/>
          </p:nvSpPr>
          <p:spPr>
            <a:xfrm>
              <a:off x="814394" y="1601015"/>
              <a:ext cx="2308324" cy="1384994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7" name="Прямоугольник 16"/>
            <p:cNvSpPr/>
            <p:nvPr/>
          </p:nvSpPr>
          <p:spPr>
            <a:xfrm>
              <a:off x="814393" y="1497119"/>
              <a:ext cx="2459475" cy="148889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b="1" i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1831</a:t>
              </a:r>
              <a:r>
                <a:rPr lang="ru-RU" sz="1300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300" kern="1200" dirty="0" smtClean="0">
                  <a:latin typeface="Times New Roman" pitchFamily="18" charset="0"/>
                  <a:cs typeface="Times New Roman" pitchFamily="18" charset="0"/>
                </a:rPr>
                <a:t>— личная благодарность царя за успешную борьбу с эпидемией холеры и перстень с бриллиантом. Царский подарок Лобачевский был вынужден в годы нужды продать</a:t>
              </a:r>
              <a:r>
                <a:rPr lang="ru-RU" sz="1300" kern="1200" dirty="0" smtClean="0"/>
                <a:t>.</a:t>
              </a:r>
              <a:endParaRPr lang="ru-RU" sz="1300" kern="1200" dirty="0"/>
            </a:p>
          </p:txBody>
        </p:sp>
      </p:grpSp>
      <p:grpSp>
        <p:nvGrpSpPr>
          <p:cNvPr id="12" name="Группа 17"/>
          <p:cNvGrpSpPr/>
          <p:nvPr/>
        </p:nvGrpSpPr>
        <p:grpSpPr>
          <a:xfrm>
            <a:off x="802975" y="3979766"/>
            <a:ext cx="2317214" cy="1193813"/>
            <a:chOff x="-1939689" y="4259217"/>
            <a:chExt cx="2308324" cy="1401036"/>
          </a:xfrm>
          <a:scene3d>
            <a:camera prst="orthographicFront"/>
            <a:lightRig rig="flat" dir="t"/>
          </a:scene3d>
        </p:grpSpPr>
        <p:sp>
          <p:nvSpPr>
            <p:cNvPr id="19" name="Прямоугольник 18"/>
            <p:cNvSpPr/>
            <p:nvPr/>
          </p:nvSpPr>
          <p:spPr>
            <a:xfrm>
              <a:off x="-1939689" y="4259217"/>
              <a:ext cx="2308324" cy="1384994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0" name="Прямоугольник 19"/>
            <p:cNvSpPr/>
            <p:nvPr/>
          </p:nvSpPr>
          <p:spPr>
            <a:xfrm>
              <a:off x="-1939689" y="4275259"/>
              <a:ext cx="2308324" cy="138499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1838</a:t>
              </a:r>
              <a:r>
                <a:rPr lang="ru-RU" sz="1400" kern="1200" dirty="0" smtClean="0">
                  <a:latin typeface="Times New Roman" pitchFamily="18" charset="0"/>
                  <a:cs typeface="Times New Roman" pitchFamily="18" charset="0"/>
                </a:rPr>
                <a:t> — чин действительного статского советника</a:t>
              </a:r>
              <a:r>
                <a:rPr lang="ru-RU" sz="1400" kern="1200" dirty="0" smtClean="0"/>
                <a:t>.</a:t>
              </a:r>
              <a:endParaRPr lang="ru-RU" sz="1400" kern="1200" dirty="0"/>
            </a:p>
          </p:txBody>
        </p:sp>
      </p:grpSp>
      <p:grpSp>
        <p:nvGrpSpPr>
          <p:cNvPr id="15" name="Группа 20"/>
          <p:cNvGrpSpPr/>
          <p:nvPr/>
        </p:nvGrpSpPr>
        <p:grpSpPr>
          <a:xfrm>
            <a:off x="883185" y="5325978"/>
            <a:ext cx="2317215" cy="1274023"/>
            <a:chOff x="827574" y="4752524"/>
            <a:chExt cx="2308324" cy="1384994"/>
          </a:xfrm>
          <a:scene3d>
            <a:camera prst="orthographicFront"/>
            <a:lightRig rig="flat" dir="t"/>
          </a:scene3d>
        </p:grpSpPr>
        <p:sp>
          <p:nvSpPr>
            <p:cNvPr id="22" name="Прямоугольник 21"/>
            <p:cNvSpPr/>
            <p:nvPr/>
          </p:nvSpPr>
          <p:spPr>
            <a:xfrm>
              <a:off x="827574" y="4752524"/>
              <a:ext cx="2308324" cy="1384994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3" name="Прямоугольник 22"/>
            <p:cNvSpPr/>
            <p:nvPr/>
          </p:nvSpPr>
          <p:spPr>
            <a:xfrm>
              <a:off x="827574" y="4752524"/>
              <a:ext cx="2308324" cy="138499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b="1" i="1" kern="1200" dirty="0" smtClean="0">
                  <a:solidFill>
                    <a:srgbClr val="FF0000"/>
                  </a:solidFill>
                </a:rPr>
                <a:t>1842</a:t>
              </a:r>
              <a:r>
                <a:rPr lang="ru-RU" sz="1300" kern="1200" dirty="0" smtClean="0"/>
                <a:t> — по рекомендации Гаусса избран членом-корреспондентом </a:t>
              </a:r>
              <a:r>
                <a:rPr lang="ru-RU" sz="1300" kern="1200" dirty="0" err="1" smtClean="0"/>
                <a:t>Гёттингенского</a:t>
              </a:r>
              <a:r>
                <a:rPr lang="ru-RU" sz="1300" kern="1200" dirty="0" smtClean="0"/>
                <a:t> королевского научного общества.</a:t>
              </a:r>
              <a:endParaRPr lang="ru-RU" sz="1300" kern="1200" dirty="0"/>
            </a:p>
          </p:txBody>
        </p:sp>
      </p:grpSp>
      <p:grpSp>
        <p:nvGrpSpPr>
          <p:cNvPr id="18" name="Группа 23"/>
          <p:cNvGrpSpPr/>
          <p:nvPr/>
        </p:nvGrpSpPr>
        <p:grpSpPr>
          <a:xfrm>
            <a:off x="3465964" y="2463788"/>
            <a:ext cx="2156794" cy="1266002"/>
            <a:chOff x="3389053" y="1601015"/>
            <a:chExt cx="2308324" cy="1384994"/>
          </a:xfrm>
          <a:scene3d>
            <a:camera prst="orthographicFront"/>
            <a:lightRig rig="flat" dir="t"/>
          </a:scene3d>
        </p:grpSpPr>
        <p:sp>
          <p:nvSpPr>
            <p:cNvPr id="25" name="Прямоугольник 24"/>
            <p:cNvSpPr/>
            <p:nvPr/>
          </p:nvSpPr>
          <p:spPr>
            <a:xfrm>
              <a:off x="3389053" y="1601015"/>
              <a:ext cx="2308324" cy="1384994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6" name="Прямоугольник 25"/>
            <p:cNvSpPr/>
            <p:nvPr/>
          </p:nvSpPr>
          <p:spPr>
            <a:xfrm>
              <a:off x="3389053" y="1601015"/>
              <a:ext cx="2308324" cy="138499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1833</a:t>
              </a:r>
              <a:r>
                <a:rPr lang="ru-RU" sz="1400" kern="1200" dirty="0" smtClean="0">
                  <a:latin typeface="Times New Roman" pitchFamily="18" charset="0"/>
                  <a:cs typeface="Times New Roman" pitchFamily="18" charset="0"/>
                </a:rPr>
                <a:t> — орден Святого Станислава III степени, чин статского советника</a:t>
              </a:r>
              <a:r>
                <a:rPr lang="ru-RU" sz="1200" kern="1200" dirty="0" smtClean="0"/>
                <a:t>.</a:t>
              </a:r>
              <a:endParaRPr lang="ru-RU" sz="1200" kern="1200" dirty="0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457074" y="3834064"/>
            <a:ext cx="2149643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i="1" dirty="0">
              <a:solidFill>
                <a:srgbClr val="FF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1838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– орден Святой Анны второй степени, украшенный императорской короной</a:t>
            </a:r>
            <a:r>
              <a:rPr lang="ru-RU" sz="1400" dirty="0"/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/>
          </a:p>
        </p:txBody>
      </p:sp>
      <p:grpSp>
        <p:nvGrpSpPr>
          <p:cNvPr id="21" name="Группа 27"/>
          <p:cNvGrpSpPr/>
          <p:nvPr/>
        </p:nvGrpSpPr>
        <p:grpSpPr>
          <a:xfrm>
            <a:off x="3498049" y="5398168"/>
            <a:ext cx="1996372" cy="1171074"/>
            <a:chOff x="3347872" y="4752534"/>
            <a:chExt cx="2308324" cy="1384994"/>
          </a:xfrm>
          <a:scene3d>
            <a:camera prst="orthographicFront"/>
            <a:lightRig rig="flat" dir="t"/>
          </a:scene3d>
        </p:grpSpPr>
        <p:sp>
          <p:nvSpPr>
            <p:cNvPr id="29" name="Прямоугольник 28"/>
            <p:cNvSpPr/>
            <p:nvPr/>
          </p:nvSpPr>
          <p:spPr>
            <a:xfrm>
              <a:off x="3347872" y="4752534"/>
              <a:ext cx="2308324" cy="1384994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0" name="Прямоугольник 29"/>
            <p:cNvSpPr/>
            <p:nvPr/>
          </p:nvSpPr>
          <p:spPr>
            <a:xfrm>
              <a:off x="3347872" y="4752534"/>
              <a:ext cx="2308324" cy="138499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1844 </a:t>
              </a:r>
              <a:r>
                <a:rPr lang="ru-RU" sz="1400" kern="1200" dirty="0" smtClean="0">
                  <a:latin typeface="Times New Roman" pitchFamily="18" charset="0"/>
                  <a:cs typeface="Times New Roman" pitchFamily="18" charset="0"/>
                </a:rPr>
                <a:t>— орден Святого Станислава I степени.</a:t>
              </a:r>
            </a:p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1852</a:t>
              </a:r>
              <a:r>
                <a:rPr lang="ru-RU" sz="1400" kern="1200" dirty="0" smtClean="0">
                  <a:latin typeface="Times New Roman" pitchFamily="18" charset="0"/>
                  <a:cs typeface="Times New Roman" pitchFamily="18" charset="0"/>
                </a:rPr>
                <a:t> – орден Святой Анны 1 степени.</a:t>
              </a:r>
            </a:p>
          </p:txBody>
        </p:sp>
      </p:grpSp>
      <p:grpSp>
        <p:nvGrpSpPr>
          <p:cNvPr id="24" name="Группа 30"/>
          <p:cNvGrpSpPr/>
          <p:nvPr/>
        </p:nvGrpSpPr>
        <p:grpSpPr>
          <a:xfrm>
            <a:off x="6007769" y="2414337"/>
            <a:ext cx="2261937" cy="1355557"/>
            <a:chOff x="5963711" y="1550034"/>
            <a:chExt cx="2341537" cy="1435975"/>
          </a:xfrm>
          <a:scene3d>
            <a:camera prst="orthographicFront"/>
            <a:lightRig rig="flat" dir="t"/>
          </a:scene3d>
        </p:grpSpPr>
        <p:sp>
          <p:nvSpPr>
            <p:cNvPr id="32" name="Прямоугольник 31"/>
            <p:cNvSpPr/>
            <p:nvPr/>
          </p:nvSpPr>
          <p:spPr>
            <a:xfrm>
              <a:off x="5963711" y="1601015"/>
              <a:ext cx="2308324" cy="1384994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3" name="Прямоугольник 32"/>
            <p:cNvSpPr/>
            <p:nvPr/>
          </p:nvSpPr>
          <p:spPr>
            <a:xfrm>
              <a:off x="5996924" y="1550034"/>
              <a:ext cx="2308324" cy="138499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b="1" i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1836</a:t>
              </a:r>
              <a:r>
                <a:rPr lang="ru-RU" sz="1300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300" kern="1200" dirty="0" smtClean="0">
                  <a:latin typeface="Times New Roman" pitchFamily="18" charset="0"/>
                  <a:cs typeface="Times New Roman" pitchFamily="18" charset="0"/>
                </a:rPr>
                <a:t>— орден Святой Анны II степени с короной и бриллиантами, звание потомственного дворянина (утверждено в 1838 году).</a:t>
              </a:r>
              <a:endParaRPr lang="ru-RU" sz="13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8" name="Группа 33"/>
          <p:cNvGrpSpPr/>
          <p:nvPr/>
        </p:nvGrpSpPr>
        <p:grpSpPr>
          <a:xfrm>
            <a:off x="5999747" y="3858126"/>
            <a:ext cx="2261937" cy="1299411"/>
            <a:chOff x="5940143" y="3168354"/>
            <a:chExt cx="2308324" cy="1384994"/>
          </a:xfrm>
          <a:scene3d>
            <a:camera prst="orthographicFront"/>
            <a:lightRig rig="flat" dir="t"/>
          </a:scene3d>
        </p:grpSpPr>
        <p:sp>
          <p:nvSpPr>
            <p:cNvPr id="35" name="Прямоугольник 34"/>
            <p:cNvSpPr/>
            <p:nvPr/>
          </p:nvSpPr>
          <p:spPr>
            <a:xfrm>
              <a:off x="5940143" y="3168354"/>
              <a:ext cx="2308324" cy="1384994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6" name="Прямоугольник 35"/>
            <p:cNvSpPr/>
            <p:nvPr/>
          </p:nvSpPr>
          <p:spPr>
            <a:xfrm>
              <a:off x="5940143" y="3168354"/>
              <a:ext cx="2308324" cy="138499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1841</a:t>
              </a:r>
              <a:r>
                <a:rPr lang="ru-RU" sz="1400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400" kern="1200" dirty="0" smtClean="0">
                  <a:latin typeface="Times New Roman" pitchFamily="18" charset="0"/>
                  <a:cs typeface="Times New Roman" pitchFamily="18" charset="0"/>
                </a:rPr>
                <a:t>— звание заслуженного профессора по выслуге 25 лет.</a:t>
              </a:r>
              <a:endParaRPr lang="ru-RU" sz="14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1" name="Группа 37"/>
          <p:cNvGrpSpPr/>
          <p:nvPr/>
        </p:nvGrpSpPr>
        <p:grpSpPr>
          <a:xfrm>
            <a:off x="5975684" y="5279177"/>
            <a:ext cx="2117558" cy="1314128"/>
            <a:chOff x="5940143" y="4752534"/>
            <a:chExt cx="2308324" cy="1384994"/>
          </a:xfrm>
          <a:scene3d>
            <a:camera prst="orthographicFront"/>
            <a:lightRig rig="flat" dir="t"/>
          </a:scene3d>
        </p:grpSpPr>
        <p:sp>
          <p:nvSpPr>
            <p:cNvPr id="39" name="Прямоугольник 38"/>
            <p:cNvSpPr/>
            <p:nvPr/>
          </p:nvSpPr>
          <p:spPr>
            <a:xfrm>
              <a:off x="5940143" y="4752534"/>
              <a:ext cx="2308324" cy="1384994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0" name="Прямоугольник 39"/>
            <p:cNvSpPr/>
            <p:nvPr/>
          </p:nvSpPr>
          <p:spPr>
            <a:xfrm>
              <a:off x="5940143" y="4752534"/>
              <a:ext cx="2196899" cy="137027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b="1" i="1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1855</a:t>
              </a:r>
              <a:r>
                <a:rPr lang="ru-RU" sz="1300" kern="1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300" kern="1200" dirty="0" smtClean="0">
                  <a:latin typeface="Times New Roman" pitchFamily="18" charset="0"/>
                  <a:cs typeface="Times New Roman" pitchFamily="18" charset="0"/>
                </a:rPr>
                <a:t>— по случаю столетия Московского университета избран его почётным членом, с вручением серебряной медали.</a:t>
              </a:r>
              <a:endParaRPr lang="ru-RU" sz="13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548" y="505326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 descr="Памятник_лобачевскому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01893" y="1057657"/>
            <a:ext cx="2114549" cy="300099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898358" y="4146884"/>
            <a:ext cx="28131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Памятник Н.И. Лобачевскому в Казани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D:\Настя\Школа\Информатика\Лобачевский\Медаль к премии Лобачевского, 1991 (ВИКИПЕДИЯ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5513" y="4739339"/>
            <a:ext cx="3662698" cy="184594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4876800" y="4114800"/>
            <a:ext cx="28793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36232" y="67537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048000" y="6553200"/>
            <a:ext cx="2975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Медаль к премии Лобачевского,1991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Bust_of_Nikolai_Lobachevsky_by_Andrey_Kiki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3942" y="994609"/>
            <a:ext cx="4367218" cy="324852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1463" y="1407313"/>
            <a:ext cx="229454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9916" y="502045"/>
            <a:ext cx="6128084" cy="5459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b="1" dirty="0" smtClean="0"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sz="4000" b="1" dirty="0" smtClean="0">
                <a:solidFill>
                  <a:srgbClr val="990000"/>
                </a:solidFill>
                <a:latin typeface="Times New Roman" pitchFamily="18" charset="0"/>
              </a:rPr>
              <a:t>ТРУДЫ </a:t>
            </a:r>
            <a:endParaRPr lang="ru-RU" b="1" dirty="0" smtClean="0">
              <a:solidFill>
                <a:srgbClr val="990000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ru-RU" b="1" i="1" dirty="0" smtClean="0">
                <a:latin typeface="Times New Roman" pitchFamily="18" charset="0"/>
              </a:rPr>
              <a:t>О началах геометрии</a:t>
            </a:r>
            <a:r>
              <a:rPr lang="ru-RU" b="1" dirty="0" smtClean="0">
                <a:latin typeface="Times New Roman" pitchFamily="18" charset="0"/>
              </a:rPr>
              <a:t> («Казанский Вестник», 1829–1830) </a:t>
            </a:r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ru-RU" b="1" i="1" dirty="0" smtClean="0">
                <a:latin typeface="Times New Roman" pitchFamily="18" charset="0"/>
              </a:rPr>
              <a:t>Алгебра или вычисление конечных</a:t>
            </a:r>
            <a:r>
              <a:rPr lang="ru-RU" b="1" dirty="0" smtClean="0">
                <a:latin typeface="Times New Roman" pitchFamily="18" charset="0"/>
              </a:rPr>
              <a:t>, 1834 </a:t>
            </a:r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ru-RU" b="1" i="1" dirty="0" smtClean="0">
                <a:latin typeface="Times New Roman" pitchFamily="18" charset="0"/>
              </a:rPr>
              <a:t>Об исчезновении тригонометрических строк</a:t>
            </a:r>
            <a:r>
              <a:rPr lang="ru-RU" b="1" dirty="0" smtClean="0">
                <a:latin typeface="Times New Roman" pitchFamily="18" charset="0"/>
              </a:rPr>
              <a:t>, 1834 </a:t>
            </a:r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ru-RU" b="1" i="1" dirty="0" smtClean="0">
                <a:latin typeface="Times New Roman" pitchFamily="18" charset="0"/>
              </a:rPr>
              <a:t>Воображаемая геометрия</a:t>
            </a:r>
            <a:r>
              <a:rPr lang="ru-RU" b="1" dirty="0" smtClean="0">
                <a:latin typeface="Times New Roman" pitchFamily="18" charset="0"/>
              </a:rPr>
              <a:t> («Ученые Записки Казанского Университета», 1835) </a:t>
            </a:r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ru-RU" b="1" i="1" dirty="0" smtClean="0">
                <a:latin typeface="Times New Roman" pitchFamily="18" charset="0"/>
              </a:rPr>
              <a:t>Новые начала геометрии с полной теорией параллельных линий</a:t>
            </a:r>
            <a:r>
              <a:rPr lang="ru-RU" b="1" dirty="0" smtClean="0">
                <a:latin typeface="Times New Roman" pitchFamily="18" charset="0"/>
              </a:rPr>
              <a:t> («Ученые Записки Казанского Университета», 1835, 1836, 1837 и 1838) </a:t>
            </a:r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ru-RU" b="1" i="1" dirty="0" smtClean="0">
                <a:latin typeface="Times New Roman" pitchFamily="18" charset="0"/>
              </a:rPr>
              <a:t>Применение воображаемой геометрии к некоторым интегралам</a:t>
            </a:r>
            <a:r>
              <a:rPr lang="ru-RU" b="1" dirty="0" smtClean="0">
                <a:latin typeface="Times New Roman" pitchFamily="18" charset="0"/>
              </a:rPr>
              <a:t> («Ученые Записки Казанского Университета», 1836) </a:t>
            </a:r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en-US" b="1" i="1" dirty="0" err="1" smtClean="0">
                <a:latin typeface="Times New Roman" pitchFamily="18" charset="0"/>
              </a:rPr>
              <a:t>Géométrie</a:t>
            </a:r>
            <a:r>
              <a:rPr lang="en-US" b="1" i="1" dirty="0" smtClean="0">
                <a:latin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</a:rPr>
              <a:t>imaginaire</a:t>
            </a:r>
            <a:r>
              <a:rPr lang="en-US" b="1" dirty="0" smtClean="0">
                <a:latin typeface="Times New Roman" pitchFamily="18" charset="0"/>
              </a:rPr>
              <a:t> («</a:t>
            </a:r>
            <a:r>
              <a:rPr lang="en-US" b="1" dirty="0" err="1" smtClean="0">
                <a:latin typeface="Times New Roman" pitchFamily="18" charset="0"/>
              </a:rPr>
              <a:t>Crell's</a:t>
            </a:r>
            <a:r>
              <a:rPr lang="en-US" b="1" dirty="0" smtClean="0">
                <a:latin typeface="Times New Roman" pitchFamily="18" charset="0"/>
              </a:rPr>
              <a:t> Journal </a:t>
            </a:r>
            <a:r>
              <a:rPr lang="en-US" b="1" dirty="0" err="1" smtClean="0">
                <a:latin typeface="Times New Roman" pitchFamily="18" charset="0"/>
              </a:rPr>
              <a:t>für</a:t>
            </a:r>
            <a:r>
              <a:rPr lang="en-US" b="1" dirty="0" smtClean="0">
                <a:latin typeface="Times New Roman" pitchFamily="18" charset="0"/>
              </a:rPr>
              <a:t> die </a:t>
            </a:r>
            <a:r>
              <a:rPr lang="en-US" b="1" dirty="0" err="1" smtClean="0">
                <a:latin typeface="Times New Roman" pitchFamily="18" charset="0"/>
              </a:rPr>
              <a:t>reine</a:t>
            </a:r>
            <a:r>
              <a:rPr lang="en-US" b="1" dirty="0" smtClean="0">
                <a:latin typeface="Times New Roman" pitchFamily="18" charset="0"/>
              </a:rPr>
              <a:t> und </a:t>
            </a:r>
            <a:r>
              <a:rPr lang="en-US" b="1" dirty="0" err="1" smtClean="0">
                <a:latin typeface="Times New Roman" pitchFamily="18" charset="0"/>
              </a:rPr>
              <a:t>angewandte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</a:rPr>
              <a:t>Mathematik</a:t>
            </a:r>
            <a:r>
              <a:rPr lang="en-US" b="1" dirty="0" smtClean="0">
                <a:latin typeface="Times New Roman" pitchFamily="18" charset="0"/>
              </a:rPr>
              <a:t>», 1837) </a:t>
            </a:r>
            <a:endParaRPr lang="ru-RU" b="1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en-US" b="1" i="1" dirty="0" err="1" smtClean="0">
                <a:latin typeface="Times New Roman" pitchFamily="18" charset="0"/>
              </a:rPr>
              <a:t>Geometrische</a:t>
            </a:r>
            <a:r>
              <a:rPr lang="en-US" b="1" i="1" dirty="0" smtClean="0">
                <a:latin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</a:rPr>
              <a:t>Untersuchungen</a:t>
            </a:r>
            <a:r>
              <a:rPr lang="en-US" b="1" i="1" dirty="0" smtClean="0">
                <a:latin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</a:rPr>
              <a:t>zur</a:t>
            </a:r>
            <a:r>
              <a:rPr lang="en-US" b="1" i="1" dirty="0" smtClean="0">
                <a:latin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</a:rPr>
              <a:t>Theorie</a:t>
            </a:r>
            <a:r>
              <a:rPr lang="en-US" b="1" i="1" dirty="0" smtClean="0">
                <a:latin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</a:rPr>
              <a:t>der</a:t>
            </a:r>
            <a:r>
              <a:rPr lang="en-US" b="1" i="1" dirty="0" smtClean="0">
                <a:latin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</a:rPr>
              <a:t>Parallellinien</a:t>
            </a:r>
            <a:r>
              <a:rPr lang="en-US" b="1" dirty="0" smtClean="0">
                <a:latin typeface="Times New Roman" pitchFamily="18" charset="0"/>
              </a:rPr>
              <a:t> (</a:t>
            </a:r>
            <a:r>
              <a:rPr lang="ru-RU" b="1" dirty="0" smtClean="0">
                <a:latin typeface="Times New Roman" pitchFamily="18" charset="0"/>
              </a:rPr>
              <a:t>Берлин</a:t>
            </a:r>
            <a:r>
              <a:rPr lang="en-US" b="1" dirty="0" smtClean="0">
                <a:latin typeface="Times New Roman" pitchFamily="18" charset="0"/>
              </a:rPr>
              <a:t>, 1840) </a:t>
            </a:r>
            <a:endParaRPr lang="ru-RU" b="1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ru-RU" b="1" i="1" dirty="0" smtClean="0">
                <a:latin typeface="Times New Roman" pitchFamily="18" charset="0"/>
              </a:rPr>
              <a:t>О сходимости бесконечных рядов</a:t>
            </a:r>
            <a:r>
              <a:rPr lang="ru-RU" b="1" dirty="0" smtClean="0">
                <a:latin typeface="Times New Roman" pitchFamily="18" charset="0"/>
              </a:rPr>
              <a:t>, 1841 </a:t>
            </a:r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ru-RU" b="1" i="1" dirty="0" smtClean="0">
                <a:latin typeface="Times New Roman" pitchFamily="18" charset="0"/>
              </a:rPr>
              <a:t>О значении некоторых определённых интегралов</a:t>
            </a:r>
            <a:r>
              <a:rPr lang="ru-RU" b="1" dirty="0" smtClean="0">
                <a:latin typeface="Times New Roman" pitchFamily="18" charset="0"/>
              </a:rPr>
              <a:t>, 1852 </a:t>
            </a:r>
          </a:p>
          <a:p>
            <a:pPr>
              <a:lnSpc>
                <a:spcPct val="80000"/>
              </a:lnSpc>
            </a:pPr>
            <a:r>
              <a:rPr lang="en-US" b="1" i="1" dirty="0" err="1" smtClean="0">
                <a:latin typeface="Times New Roman" pitchFamily="18" charset="0"/>
              </a:rPr>
              <a:t>Pangéometrie</a:t>
            </a:r>
            <a:r>
              <a:rPr lang="en-US" b="1" i="1" dirty="0" smtClean="0">
                <a:latin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</a:rPr>
              <a:t>ou</a:t>
            </a:r>
            <a:r>
              <a:rPr lang="en-US" b="1" i="1" dirty="0" smtClean="0">
                <a:latin typeface="Times New Roman" pitchFamily="18" charset="0"/>
              </a:rPr>
              <a:t> précis de </a:t>
            </a:r>
            <a:r>
              <a:rPr lang="en-US" b="1" i="1" dirty="0" err="1" smtClean="0">
                <a:latin typeface="Times New Roman" pitchFamily="18" charset="0"/>
              </a:rPr>
              <a:t>géométrie</a:t>
            </a:r>
            <a:r>
              <a:rPr lang="en-US" b="1" i="1" dirty="0" smtClean="0">
                <a:latin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</a:rPr>
              <a:t>fondée</a:t>
            </a:r>
            <a:r>
              <a:rPr lang="en-US" b="1" i="1" dirty="0" smtClean="0">
                <a:latin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</a:rPr>
              <a:t>sur</a:t>
            </a:r>
            <a:r>
              <a:rPr lang="en-US" b="1" i="1" dirty="0" smtClean="0">
                <a:latin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</a:rPr>
              <a:t>une</a:t>
            </a:r>
            <a:r>
              <a:rPr lang="en-US" b="1" i="1" dirty="0" smtClean="0">
                <a:latin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</a:rPr>
              <a:t>théorie</a:t>
            </a:r>
            <a:r>
              <a:rPr lang="en-US" b="1" i="1" dirty="0" smtClean="0">
                <a:latin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</a:rPr>
              <a:t>générale</a:t>
            </a:r>
            <a:r>
              <a:rPr lang="en-US" b="1" i="1" dirty="0" smtClean="0">
                <a:latin typeface="Times New Roman" pitchFamily="18" charset="0"/>
              </a:rPr>
              <a:t> et </a:t>
            </a:r>
            <a:r>
              <a:rPr lang="en-US" b="1" i="1" dirty="0" err="1" smtClean="0">
                <a:latin typeface="Times New Roman" pitchFamily="18" charset="0"/>
              </a:rPr>
              <a:t>rigoureuse</a:t>
            </a:r>
            <a:r>
              <a:rPr lang="en-US" b="1" i="1" dirty="0" smtClean="0">
                <a:latin typeface="Times New Roman" pitchFamily="18" charset="0"/>
              </a:rPr>
              <a:t> des </a:t>
            </a:r>
            <a:r>
              <a:rPr lang="en-US" b="1" i="1" dirty="0" err="1" smtClean="0">
                <a:latin typeface="Times New Roman" pitchFamily="18" charset="0"/>
              </a:rPr>
              <a:t>parallèles</a:t>
            </a:r>
            <a:r>
              <a:rPr lang="en-US" b="1" dirty="0" smtClean="0">
                <a:latin typeface="Times New Roman" pitchFamily="18" charset="0"/>
              </a:rPr>
              <a:t> (</a:t>
            </a:r>
            <a:r>
              <a:rPr lang="ru-RU" b="1" dirty="0" smtClean="0">
                <a:latin typeface="Times New Roman" pitchFamily="18" charset="0"/>
              </a:rPr>
              <a:t>Казань</a:t>
            </a:r>
            <a:r>
              <a:rPr lang="en-US" b="1" dirty="0" smtClean="0">
                <a:latin typeface="Times New Roman" pitchFamily="18" charset="0"/>
              </a:rPr>
              <a:t>, 1855 </a:t>
            </a:r>
            <a:r>
              <a:rPr lang="ru-RU" b="1" dirty="0" smtClean="0">
                <a:latin typeface="Times New Roman" pitchFamily="18" charset="0"/>
              </a:rPr>
              <a:t>или</a:t>
            </a:r>
            <a:r>
              <a:rPr lang="en-US" b="1" dirty="0" smtClean="0">
                <a:latin typeface="Times New Roman" pitchFamily="18" charset="0"/>
              </a:rPr>
              <a:t> 1856,)</a:t>
            </a:r>
            <a:r>
              <a:rPr lang="en-US" dirty="0" smtClean="0">
                <a:latin typeface="Times New Roman" pitchFamily="18" charset="0"/>
              </a:rPr>
              <a:t> </a:t>
            </a:r>
            <a:endParaRPr lang="ru-RU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ru-RU" sz="4000" b="1" dirty="0" smtClean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Garamond Premr Pro Smbd" panose="02020602060506020403" pitchFamily="18" charset="0"/>
                <a:ea typeface="Tahoma" panose="020B0604030504040204" pitchFamily="34" charset="0"/>
                <a:cs typeface="Tahoma" panose="020B0604030504040204" pitchFamily="34" charset="0"/>
              </a:rPr>
              <a:t>СЫЛКИ:</a:t>
            </a:r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1427747"/>
            <a:ext cx="7612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hlinkClick r:id="rId3"/>
              </a:rPr>
              <a:t>https://obrazovaka.ru/alpha/l/lobachevskij-nikolaj-lobachevsky-nikolai</a:t>
            </a:r>
            <a:endParaRPr lang="ru-RU" sz="1400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18148" y="1636295"/>
            <a:ext cx="7002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hlinkClick r:id="rId4"/>
              </a:rPr>
              <a:t>https://ru.wikipedia.org/wiki/%D0%9B%D0%BE%D0%B1%D0%B0%D1%87%D0%B5%D0%B2%D1%81%D0%BA%D0%B8%D0%B9,_%D0%9D%D0%B8%D0%BA%D0%BE%D0%BB%D0%B0%D0%B9_%D0%98%D0%B2%D0%B0%D0%BD%D0%BE%D0%B2%D0%B8%D1%87</a:t>
            </a:r>
            <a:endParaRPr lang="ru-RU" sz="1400" dirty="0" smtClean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14400" y="2374234"/>
            <a:ext cx="722696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hlinkClick r:id="rId5"/>
              </a:rPr>
              <a:t>https://multiurok.ru/index.php/blog/nikolai-ivanovich-lobachevskii-velikii-russkii-matematik.html</a:t>
            </a:r>
            <a:endParaRPr lang="ru-RU" sz="1400" dirty="0" smtClean="0"/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930443" y="2879558"/>
            <a:ext cx="7226548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hlinkClick r:id="rId6"/>
              </a:rPr>
              <a:t>https://cdn.culture.ru/images/31498887-9639-555e-8155-c73ecaff6593</a:t>
            </a:r>
            <a:endParaRPr lang="ru-RU" sz="1400" dirty="0" smtClean="0"/>
          </a:p>
          <a:p>
            <a:r>
              <a:rPr lang="en-US" sz="1400" dirty="0" smtClean="0">
                <a:hlinkClick r:id="rId7"/>
              </a:rPr>
              <a:t>https://library.vladimir.ru/wp-content/uploads/2020/12/Lobachevsky.png</a:t>
            </a:r>
            <a:r>
              <a:rPr lang="ru-RU" sz="1400" dirty="0" smtClean="0"/>
              <a:t> </a:t>
            </a:r>
          </a:p>
          <a:p>
            <a:r>
              <a:rPr lang="en-US" sz="1400" dirty="0" smtClean="0">
                <a:hlinkClick r:id="rId8"/>
              </a:rPr>
              <a:t>https://saitotziv.ru/images_sot_ru1/upload1/10853/35943180.jpeg</a:t>
            </a:r>
            <a:endParaRPr lang="ru-RU" sz="1400" dirty="0" smtClean="0"/>
          </a:p>
          <a:p>
            <a:r>
              <a:rPr lang="en-US" sz="1400" dirty="0" smtClean="0">
                <a:hlinkClick r:id="rId9"/>
              </a:rPr>
              <a:t>https://upload.wikimedia.org/wikipedia/ru/1/15/%D0%9F%D0%B0%D0%BC%D1%8F%D1%82%D0%BD%D0%B8%D0%BA_%D0%BB%D0%BE%D0%B1%D0%B0%D1%87%D0%B5%D0%B2%D1%81%D0%BA%D0%BE%D0%BC%D1%83.jpg</a:t>
            </a:r>
            <a:endParaRPr lang="ru-RU" sz="1400" dirty="0" smtClean="0"/>
          </a:p>
          <a:p>
            <a:r>
              <a:rPr lang="en-US" sz="1400" dirty="0" smtClean="0">
                <a:hlinkClick r:id="rId10"/>
              </a:rPr>
              <a:t>https://upload.wikimedia.org/wikipedia/ru/thumb/7/78/Bust_of_Nikolai_Lobachevsky_by_Andrey_Kikin.jpg/1200px-Bust_of_Nikolai_Lobachevsky_by_Andrey_Kikin.jpg</a:t>
            </a:r>
            <a:endParaRPr lang="ru-RU" sz="1400" dirty="0" smtClean="0"/>
          </a:p>
          <a:p>
            <a:r>
              <a:rPr lang="en-US" sz="1400" dirty="0" smtClean="0">
                <a:hlinkClick r:id="rId11"/>
              </a:rPr>
              <a:t>https://cdnn21.img.ria.ru/images/91289/21/912892194_32:0:574:305_1920x0_80_0_0_7e522be1ae070ec8fc818246e2fd042a.jpg</a:t>
            </a:r>
            <a:endParaRPr lang="ru-RU" sz="1400" dirty="0" smtClean="0"/>
          </a:p>
          <a:p>
            <a:r>
              <a:rPr lang="en-US" sz="1400" dirty="0" smtClean="0">
                <a:hlinkClick r:id="rId12"/>
              </a:rPr>
              <a:t>https://upload.wikimedia.org/wikipedia/commons/0/0a/%D0%9C%D0%BE%D0%B3%D0%B8%D0%BB%D0%B0_%D0%9D.%D0%98._%D0%9B%D0%BE%D0%B1%D0%B0%D1%87%D0%B5%D0%B2%D1%81%D0%BA%D0%BE%D0%B3%D0%BE</a:t>
            </a:r>
            <a:r>
              <a:rPr lang="en-US" sz="1600" dirty="0" smtClean="0">
                <a:hlinkClick r:id="rId12"/>
              </a:rPr>
              <a:t>_%D0%B2_%D0%9A%D0%B0%D0%B7%D0%B0%D0%BD%D0%B8.jpg</a:t>
            </a:r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Содержание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Детство </a:t>
            </a:r>
            <a:r>
              <a:rPr lang="ru-RU" dirty="0" err="1" smtClean="0"/>
              <a:t>Н.И.Лобачевского</a:t>
            </a:r>
            <a:r>
              <a:rPr lang="ru-RU" dirty="0" smtClean="0"/>
              <a:t> </a:t>
            </a:r>
          </a:p>
          <a:p>
            <a:r>
              <a:rPr lang="ru-RU" dirty="0" smtClean="0"/>
              <a:t>Юные годы великого математика </a:t>
            </a:r>
          </a:p>
          <a:p>
            <a:r>
              <a:rPr lang="ru-RU" dirty="0" smtClean="0"/>
              <a:t>Научная деятельность</a:t>
            </a:r>
          </a:p>
          <a:p>
            <a:r>
              <a:rPr lang="ru-RU" dirty="0" smtClean="0"/>
              <a:t>Семейная жизнь </a:t>
            </a:r>
          </a:p>
          <a:p>
            <a:r>
              <a:rPr lang="ru-RU" dirty="0" smtClean="0"/>
              <a:t>Заслуженные награды и премии</a:t>
            </a:r>
          </a:p>
          <a:p>
            <a:r>
              <a:rPr lang="ru-RU" dirty="0" smtClean="0"/>
              <a:t>Труды</a:t>
            </a:r>
          </a:p>
          <a:p>
            <a:r>
              <a:rPr lang="ru-RU" dirty="0" smtClean="0"/>
              <a:t>Ссылки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6283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1463" y="1407313"/>
            <a:ext cx="2294545" cy="577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 descr="Николай-Иванович-Лобачевски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2891" y="465222"/>
            <a:ext cx="3617024" cy="384208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12105" y="1058779"/>
            <a:ext cx="358541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blipFill>
                  <a:blip r:embed="rId4"/>
                  <a:tile tx="0" ty="0" sx="100000" sy="100000" flip="none" algn="tl"/>
                </a:blipFill>
                <a:latin typeface="Arial Black" pitchFamily="34" charset="0"/>
                <a:cs typeface="Times New Roman" pitchFamily="18" charset="0"/>
              </a:rPr>
              <a:t>Николай                      Иванович</a:t>
            </a:r>
            <a:br>
              <a:rPr lang="ru-RU" sz="2800" b="1" dirty="0" smtClean="0">
                <a:blipFill>
                  <a:blip r:embed="rId4"/>
                  <a:tile tx="0" ty="0" sx="100000" sy="100000" flip="none" algn="tl"/>
                </a:blipFill>
                <a:latin typeface="Arial Black" pitchFamily="34" charset="0"/>
                <a:cs typeface="Times New Roman" pitchFamily="18" charset="0"/>
              </a:rPr>
            </a:br>
            <a:r>
              <a:rPr lang="ru-RU" sz="2800" b="1" dirty="0" smtClean="0">
                <a:blipFill>
                  <a:blip r:embed="rId4"/>
                  <a:tile tx="0" ty="0" sx="100000" sy="100000" flip="none" algn="tl"/>
                </a:blipFill>
                <a:latin typeface="Arial Black" pitchFamily="34" charset="0"/>
                <a:cs typeface="Times New Roman" pitchFamily="18" charset="0"/>
              </a:rPr>
              <a:t>Лобачевский- великий русский математик</a:t>
            </a:r>
          </a:p>
          <a:p>
            <a:pPr algn="ctr">
              <a:defRPr/>
            </a:pPr>
            <a:r>
              <a:rPr lang="ru-RU" sz="2800" b="1" dirty="0" smtClean="0">
                <a:blipFill>
                  <a:blip r:embed="rId4"/>
                  <a:tile tx="0" ty="0" sx="100000" sy="100000" flip="none" algn="tl"/>
                </a:blipFill>
                <a:latin typeface="Arial Black" pitchFamily="34" charset="0"/>
                <a:cs typeface="Times New Roman" pitchFamily="18" charset="0"/>
              </a:rPr>
              <a:t> (1 декабря 1792–24 февраля </a:t>
            </a:r>
          </a:p>
          <a:p>
            <a:pPr algn="ctr">
              <a:defRPr/>
            </a:pPr>
            <a:r>
              <a:rPr lang="ru-RU" sz="2800" b="1" dirty="0" smtClean="0">
                <a:blipFill>
                  <a:blip r:embed="rId4"/>
                  <a:tile tx="0" ty="0" sx="100000" sy="100000" flip="none" algn="tl"/>
                </a:blipFill>
                <a:latin typeface="Arial Black" pitchFamily="34" charset="0"/>
                <a:cs typeface="Times New Roman" pitchFamily="18" charset="0"/>
              </a:rPr>
              <a:t>1856 г.г)</a:t>
            </a:r>
            <a:endParaRPr lang="ru-RU" sz="2800" b="1" dirty="0">
              <a:blipFill>
                <a:blip r:embed="rId4"/>
                <a:tile tx="0" ty="0" sx="100000" sy="100000" flip="none" algn="tl"/>
              </a:blip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1463" y="1407313"/>
            <a:ext cx="2294545" cy="577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7153" y="1326776"/>
            <a:ext cx="3415553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buFont typeface="Wingdings" pitchFamily="2" charset="2"/>
              <a:buChar char="v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Николай Иванович Лобачевский появился на свет 1 декабря 1792 года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Макарьевском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уезде Нижегородской губернии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spcAft>
                <a:spcPts val="1000"/>
              </a:spcAft>
              <a:buFont typeface="Wingdings" pitchFamily="2" charset="2"/>
              <a:buChar char="v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Отец, Иван Максимович Лобачевский, служил в геодезическом департаменте. </a:t>
            </a:r>
          </a:p>
          <a:p>
            <a:pPr>
              <a:spcAft>
                <a:spcPts val="1000"/>
              </a:spcAft>
              <a:buFont typeface="Wingdings" pitchFamily="2" charset="2"/>
              <a:buChar char="v"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Мать, Прасковья Александровна, воспитывала троих детей и занималась хозяйством.</a:t>
            </a: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 Н.И. Лобачевского было два брата: старший Александр и младший Алексей. </a:t>
            </a:r>
            <a:endParaRPr lang="ru-RU" dirty="0" smtClean="0"/>
          </a:p>
        </p:txBody>
      </p:sp>
      <p:pic>
        <p:nvPicPr>
          <p:cNvPr id="7" name="Рисунок 6" descr="Lobachevskij-N.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5957" y="941294"/>
            <a:ext cx="3707102" cy="501751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696549" y="475583"/>
            <a:ext cx="19767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Детство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1463" y="1407313"/>
            <a:ext cx="229454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15788" y="555812"/>
            <a:ext cx="3048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Спустя 5 лет отец Н. И. Лобачевского умер и мать Прасковья Александровна стала воспитывать детей одна.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1802 году она привезла своих сыновей в Казань и устроила их учиться в гимназии на казенный счет (тогда это была единственная гимназия в громадном учебном округе). </a:t>
            </a:r>
          </a:p>
        </p:txBody>
      </p:sp>
      <p:pic>
        <p:nvPicPr>
          <p:cNvPr id="7" name="Рисунок 6" descr="img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7529" y="396128"/>
            <a:ext cx="3961840" cy="20333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87a8eda8b4ce0c62d323339394cb64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8941" y="3343835"/>
            <a:ext cx="4146823" cy="31017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5151120" y="3131819"/>
            <a:ext cx="29108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старших классах  учителями Николая были Н.М. Ибрагимов и  Г.И.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Корташевский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Лобачевского считали одним из лучших учеников и в 1806 г. после окончания учебного года он был награжден похвальным листом и намечен к переводу в студенты университета</a:t>
            </a:r>
            <a:r>
              <a:rPr lang="ru-RU" sz="1600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66224" y="1021051"/>
            <a:ext cx="7209800" cy="2868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269875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января 1807 г. четырнадцатилетний Лобачевский значится казенным студентом Казанского университета, начавшего третий год своего существования (указ об открытии – 5(17) ноября 1804 г., начало занятий – февраль 1805 г.).</a:t>
            </a:r>
          </a:p>
          <a:p>
            <a:pPr marL="269875" indent="-269875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Здесь Лобачевский проявил особую склонность к физико-математическим наукам и, по отзывам М.Ф.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Бартельса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И.А.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Литтрова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Ф.К.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Броннера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других профессоров, обнаружил выдающиеся способности. </a:t>
            </a:r>
          </a:p>
          <a:p>
            <a:pPr marL="269875" indent="-269875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 окончания университета в 1811 году был переведен в магистры. </a:t>
            </a:r>
            <a:endParaRPr lang="ru-RU" dirty="0" smtClean="0"/>
          </a:p>
          <a:p>
            <a:pPr marL="457200" indent="-457200">
              <a:lnSpc>
                <a:spcPct val="150000"/>
              </a:lnSpc>
            </a:pPr>
            <a:endParaRPr lang="ru-RU" sz="1400" dirty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 descr="img7184396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612" y="3543299"/>
            <a:ext cx="2342548" cy="30720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bp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5929" y="3657401"/>
            <a:ext cx="2683844" cy="31430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img2067469119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4088" y="3543299"/>
            <a:ext cx="2396290" cy="30279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2184765" y="559386"/>
            <a:ext cx="4772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Юные годы великого математика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1463" y="505327"/>
            <a:ext cx="599060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>
              <a:lnSpc>
                <a:spcPct val="8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качестве магистра Лобачевский изучает под руководством М.Ф.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Бартельса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классические работы Гаусса по теории чисел и Лапласа – по небесной механике. </a:t>
            </a:r>
          </a:p>
          <a:p>
            <a:pPr indent="449263">
              <a:lnSpc>
                <a:spcPct val="8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Представив в 1814 г. два научных исследования, Лобачевский становится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адъюнкт-профессором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что эквивалентно современному доценту, и начинает вести самостоятельно преподавание.  </a:t>
            </a:r>
          </a:p>
          <a:p>
            <a:pPr indent="449263">
              <a:lnSpc>
                <a:spcPct val="8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1816 г. Николай Иванович получает звание экстраординарного профессора, и расширяет круг своего преподавания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algn="ctr"/>
            <a:endParaRPr lang="ru-RU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Пьер                        </a:t>
            </a:r>
            <a:endParaRPr lang="ru-RU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ru-RU" sz="2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Симон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Лаплас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400" dirty="0" smtClean="0">
              <a:latin typeface="Arial" charset="0"/>
              <a:ea typeface="Calibri" pitchFamily="34" charset="0"/>
              <a:cs typeface="Times New Roman" pitchFamily="18" charset="0"/>
            </a:endParaRPr>
          </a:p>
          <a:p>
            <a:pPr marL="457200" indent="-4572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400" dirty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 descr="consth3_html_1a9234f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1" y="3392906"/>
            <a:ext cx="2221832" cy="250196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 descr="s-7a2621956ccdf2e0e179799ae49d72a6e7da301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9641" y="3360821"/>
            <a:ext cx="2254453" cy="248652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7086867" y="1937824"/>
            <a:ext cx="132347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Карл </a:t>
            </a:r>
          </a:p>
          <a:p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Фридрих </a:t>
            </a:r>
          </a:p>
          <a:p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Гаусс </a:t>
            </a:r>
            <a:endParaRPr lang="ru-RU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1463" y="433138"/>
            <a:ext cx="72499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/>
              <a:t> </a:t>
            </a:r>
            <a:endParaRPr lang="ru-RU" dirty="0" smtClean="0"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9917" y="521368"/>
            <a:ext cx="4820651" cy="5909310"/>
          </a:xfrm>
          <a:prstGeom prst="rect">
            <a:avLst/>
          </a:prstGeom>
        </p:spPr>
        <p:txBody>
          <a:bodyPr wrap="square">
            <a:spAutoFit/>
            <a:scene3d>
              <a:camera prst="perspectiveFront"/>
              <a:lightRig rig="threePt" dir="t"/>
            </a:scene3d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 февраля 1826 года Лобачевский представил рукопись своего сочинения для публикации на французском языке и сделал о нем доклад. Сочинение называлось: «Сжатое изложение начал геометрии со строгим доказательством теоремы о параллельных».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Данное сочинение было включено Лобачевским в его труд «О началах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геометрии» (1829—1830г.г.), напечатанный в журнале «Казанский вестник».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сочинение стало первой в мировой литературе серьёзной публикацией по неевклидовой геометрии, или геометрии Лобачевского.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«Через точку, не лежащую на данной прямой, проходят по крайней мере две прямые, лежащие с данной прямой в одной плоскости и не пересекающие её»</a:t>
            </a:r>
          </a:p>
          <a:p>
            <a:pPr>
              <a:buFont typeface="Wingdings" pitchFamily="2" charset="2"/>
              <a:buChar char="v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01415" y="2095918"/>
            <a:ext cx="3130550" cy="28082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105378" y="433138"/>
            <a:ext cx="23265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Научная деятельность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216568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1463" y="1407313"/>
            <a:ext cx="2294545" cy="577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endParaRPr lang="ru-RU" sz="2400" dirty="0"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6950" y="699427"/>
            <a:ext cx="4730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b="1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Garamond Premr Pro Smbd" panose="020206020605060204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9916" y="473242"/>
            <a:ext cx="7620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1938" indent="-261938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Однако научные идеи Лобачевского не были поняты современниками. Его труд «О началах геометрии», представленный в 1832г. советом университета в Академию наук, получил у М.В.Остроградского отрицательную оценку, а в 1834г. в журнале «Сын отечества» появилась анонимная издевательская статейка. Но Лобачевский не прекратил разработки своей геометрии. В 1835 г. в "Ученых записках" </a:t>
            </a:r>
          </a:p>
          <a:p>
            <a:pPr marL="261938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появляется "Воображаемая геометрия", а в 1836 г. – "Применение воображаемой    геометрии к некоторым интегралам".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scale_12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039" y="1901239"/>
            <a:ext cx="2328361" cy="34889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3328737" y="2382254"/>
            <a:ext cx="4892841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1822 г.Лобачевский стал ординарным профессором.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Дважды (1820-22 г.г.и 1823-25 гг.) избирался деканом физико-математического факультета.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 1827 по 1846г.г. был  ректором  Казанского университета. 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При Лобачевском университет достиг расцвета. Обладавший высоким чувством долга, Лобачевский брался за выполнение трудных задач и всякий раз с честью выполнял возложенную на него миссию. Под его руководством в 1819 была приведена в порядок университетская библиотека. 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1825г. Лобачевский был избран библиотекарем университета и оставался на этом посту до 1835г., совмещая (с 1827г.) обязанности библиотекаря с обязанностями ректора. 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Когда в университете началось строительство зданий, Лобачевский вошел в состав строительного комитета (1822г.), а с 1825г. возглавил комитет и проработал в нем до 1848г. (с перерывом в 1827-33 гг.). </a:t>
            </a: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По инициативе Лобачевского начали издаваться «Ученые записки Казанского университета обсерватория и большой физический кабинет.</a:t>
            </a:r>
          </a:p>
          <a:p>
            <a:pPr marL="261938" indent="-261938">
              <a:defRPr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588</TotalTime>
  <Words>1366</Words>
  <Application>Microsoft Office PowerPoint</Application>
  <PresentationFormat>Экран (4:3)</PresentationFormat>
  <Paragraphs>124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Arial Black</vt:lpstr>
      <vt:lpstr>Calibri</vt:lpstr>
      <vt:lpstr>Calibri Light</vt:lpstr>
      <vt:lpstr>Garamond Premr Pro Smbd</vt:lpstr>
      <vt:lpstr>Tahoma</vt:lpstr>
      <vt:lpstr>Times New Roman</vt:lpstr>
      <vt:lpstr>Wingdings</vt:lpstr>
      <vt:lpstr>Тема Office</vt:lpstr>
      <vt:lpstr>Презентация PowerPoint</vt:lpstr>
      <vt:lpstr>Содержание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Анастасия</cp:lastModifiedBy>
  <cp:revision>79</cp:revision>
  <dcterms:created xsi:type="dcterms:W3CDTF">2013-11-19T05:52:05Z</dcterms:created>
  <dcterms:modified xsi:type="dcterms:W3CDTF">2024-12-09T18:13:58Z</dcterms:modified>
</cp:coreProperties>
</file>