
<file path=[Content_Types].xml><?xml version="1.0" encoding="utf-8"?>
<Types xmlns="http://schemas.openxmlformats.org/package/2006/content-types">
  <Default Extension="png" ContentType="image/png"/>
  <Default Extension="jfif" ContentType="image/jpe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86" r:id="rId4"/>
    <p:sldId id="258" r:id="rId5"/>
    <p:sldId id="259" r:id="rId6"/>
    <p:sldId id="272" r:id="rId7"/>
    <p:sldId id="260" r:id="rId8"/>
    <p:sldId id="274" r:id="rId9"/>
    <p:sldId id="261" r:id="rId10"/>
    <p:sldId id="275" r:id="rId11"/>
    <p:sldId id="276" r:id="rId12"/>
    <p:sldId id="262" r:id="rId13"/>
    <p:sldId id="277" r:id="rId14"/>
    <p:sldId id="268" r:id="rId15"/>
    <p:sldId id="280" r:id="rId16"/>
    <p:sldId id="263" r:id="rId17"/>
    <p:sldId id="265" r:id="rId18"/>
    <p:sldId id="267" r:id="rId19"/>
    <p:sldId id="282" r:id="rId20"/>
    <p:sldId id="281" r:id="rId21"/>
    <p:sldId id="283" r:id="rId22"/>
    <p:sldId id="266" r:id="rId23"/>
    <p:sldId id="269" r:id="rId24"/>
    <p:sldId id="279" r:id="rId25"/>
    <p:sldId id="287" r:id="rId26"/>
    <p:sldId id="285" r:id="rId27"/>
    <p:sldId id="271" r:id="rId2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6" d="100"/>
          <a:sy n="106" d="100"/>
        </p:scale>
        <p:origin x="-1680"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5B106E36-FD25-4E2D-B0AA-010F637433A0}" type="datetimeFigureOut">
              <a:rPr lang="ru-RU" smtClean="0"/>
              <a:pPr/>
              <a:t>15.12.2024</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15.12.2024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15.12.2024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15.12.2024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15.12.2024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15.12.2024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15.12.2024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pPr/>
              <a:t>15.12.2024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15.12.2024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15.12.2024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15.12.2024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725C68B6-61C2-468F-89AB-4B9F7531AA68}" type="slidenum">
              <a:rPr lang="ru-RU" smtClean="0"/>
              <a:pPr/>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B106E36-FD25-4E2D-B0AA-010F637433A0}" type="datetimeFigureOut">
              <a:rPr lang="ru-RU" smtClean="0"/>
              <a:pPr/>
              <a:t>15.12.2024</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725C68B6-61C2-468F-89AB-4B9F7531AA68}" type="slidenum">
              <a:rPr lang="ru-RU" smtClean="0"/>
              <a:pPr/>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8" Type="http://schemas.openxmlformats.org/officeDocument/2006/relationships/slide" Target="slide17.xml"/><Relationship Id="rId3" Type="http://schemas.openxmlformats.org/officeDocument/2006/relationships/slide" Target="slide7.xml"/><Relationship Id="rId7" Type="http://schemas.openxmlformats.org/officeDocument/2006/relationships/slide" Target="slide16.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2.xml"/><Relationship Id="rId5" Type="http://schemas.openxmlformats.org/officeDocument/2006/relationships/slide" Target="slide9.xml"/><Relationship Id="rId10" Type="http://schemas.openxmlformats.org/officeDocument/2006/relationships/slide" Target="slide23.xml"/><Relationship Id="rId4" Type="http://schemas.openxmlformats.org/officeDocument/2006/relationships/slide" Target="slide26.xml"/><Relationship Id="rId9" Type="http://schemas.openxmlformats.org/officeDocument/2006/relationships/slide" Target="slide15.xml"/></Relationships>
</file>

<file path=ppt/slides/_rels/slide20.xml.rels><?xml version="1.0" encoding="UTF-8" standalone="yes"?>
<Relationships xmlns="http://schemas.openxmlformats.org/package/2006/relationships"><Relationship Id="rId3" Type="http://schemas.openxmlformats.org/officeDocument/2006/relationships/image" Target="../media/image22.jfif"/><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7.png"/><Relationship Id="rId1" Type="http://schemas.openxmlformats.org/officeDocument/2006/relationships/slideLayout" Target="../slideLayouts/slideLayout6.xml"/><Relationship Id="rId5" Type="http://schemas.openxmlformats.org/officeDocument/2006/relationships/image" Target="../media/image26.png"/><Relationship Id="rId4" Type="http://schemas.openxmlformats.org/officeDocument/2006/relationships/image" Target="../media/image24.jpeg"/></Relationships>
</file>

<file path=ppt/slides/_rels/slide2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7.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29.jfif"/><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0.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8" Type="http://schemas.openxmlformats.org/officeDocument/2006/relationships/hyperlink" Target="https://elementy.ru/nauchno-populyarnaya_biblioteka/434859/Arkhimed?ysclid=m4pkc1rfl6276318055" TargetMode="External"/><Relationship Id="rId3" Type="http://schemas.openxmlformats.org/officeDocument/2006/relationships/hyperlink" Target="https://ru.wikipedia.org/wiki/&#1040;&#1088;&#1093;&#1080;&#1084;&#1077;&#1076;" TargetMode="External"/><Relationship Id="rId7" Type="http://schemas.openxmlformats.org/officeDocument/2006/relationships/hyperlink" Target="https://obrazovaka.ru/alpha/a/arximed-archimedes?ysclid=m4pkbznsf9415444210" TargetMode="External"/><Relationship Id="rId12" Type="http://schemas.openxmlformats.org/officeDocument/2006/relationships/hyperlink" Target="https://dzen.ru/a/X5RywpjldwShbt7z?ysclid=m4pkc9glw549053215" TargetMode="External"/><Relationship Id="rId2" Type="http://schemas.openxmlformats.org/officeDocument/2006/relationships/slide" Target="slide2.xml"/><Relationship Id="rId1" Type="http://schemas.openxmlformats.org/officeDocument/2006/relationships/slideLayout" Target="../slideLayouts/slideLayout3.xml"/><Relationship Id="rId6" Type="http://schemas.openxmlformats.org/officeDocument/2006/relationships/hyperlink" Target="https://ru.ruwiki.ru/wiki/&#1040;&#1088;&#1093;&#1080;&#1084;&#1077;&#1076;" TargetMode="External"/><Relationship Id="rId11" Type="http://schemas.openxmlformats.org/officeDocument/2006/relationships/hyperlink" Target="https://ru.ruwiki.ru/wiki/&#1060;&#1080;&#1076;&#1080;&#1081;_(&#1072;&#1089;&#1090;&#1088;&#1086;&#1085;&#1086;&#1084;)" TargetMode="External"/><Relationship Id="rId5" Type="http://schemas.openxmlformats.org/officeDocument/2006/relationships/hyperlink" Target="https://biographe.ru/uchenie/arkhimed/?ysclid=m4pkbvik6w929119730" TargetMode="External"/><Relationship Id="rId10" Type="http://schemas.openxmlformats.org/officeDocument/2006/relationships/hyperlink" Target="https://znanierussia.ru/articles/&#1040;&#1088;&#1093;&#1080;&#1084;&#1077;&#1076;" TargetMode="External"/><Relationship Id="rId4" Type="http://schemas.openxmlformats.org/officeDocument/2006/relationships/hyperlink" Target="https://bigenc.ru/c/arkhimed-b7ea80?ysclid=m4pkbtdrff367522553" TargetMode="External"/><Relationship Id="rId9" Type="http://schemas.openxmlformats.org/officeDocument/2006/relationships/hyperlink" Target="https://physchem.chimfak.sfedu.ru/Source/History/Persones/Archimedes.html" TargetMode="Externa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g"/><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1.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02122" y="980728"/>
            <a:ext cx="8784976" cy="1152128"/>
          </a:xfrm>
          <a:ln w="28575">
            <a:solidFill>
              <a:schemeClr val="tx1"/>
            </a:solidFill>
          </a:ln>
        </p:spPr>
        <p:txBody>
          <a:bodyPr anchor="ctr">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u-RU"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Архимед</a:t>
            </a:r>
            <a:endParaRPr lang="ru-RU"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6228184" y="2482509"/>
            <a:ext cx="2736304" cy="2040632"/>
          </a:xfrm>
        </p:spPr>
        <p:style>
          <a:lnRef idx="2">
            <a:schemeClr val="accent5"/>
          </a:lnRef>
          <a:fillRef idx="1">
            <a:schemeClr val="lt1"/>
          </a:fillRef>
          <a:effectRef idx="0">
            <a:schemeClr val="accent5"/>
          </a:effectRef>
          <a:fontRef idx="minor">
            <a:schemeClr val="dk1"/>
          </a:fontRef>
        </p:style>
        <p:txBody>
          <a:bodyPr anchor="ctr">
            <a:normAutofit fontScale="55000" lnSpcReduction="20000"/>
          </a:bodyPr>
          <a:lstStyle/>
          <a:p>
            <a:pPr marL="92075" algn="l">
              <a:lnSpc>
                <a:spcPct val="120000"/>
              </a:lnSpc>
              <a:spcBef>
                <a:spcPts val="0"/>
              </a:spcBef>
            </a:pPr>
            <a:r>
              <a:rPr lang="ru-RU" dirty="0" smtClean="0">
                <a:solidFill>
                  <a:sysClr val="windowText" lastClr="000000"/>
                </a:solidFill>
                <a:latin typeface="Times New Roman" pitchFamily="18" charset="0"/>
                <a:cs typeface="Times New Roman" pitchFamily="18" charset="0"/>
              </a:rPr>
              <a:t>Номинация</a:t>
            </a:r>
            <a:r>
              <a:rPr lang="ru-RU" smtClean="0">
                <a:solidFill>
                  <a:sysClr val="windowText" lastClr="000000"/>
                </a:solidFill>
                <a:latin typeface="Times New Roman" pitchFamily="18" charset="0"/>
                <a:cs typeface="Times New Roman" pitchFamily="18" charset="0"/>
              </a:rPr>
              <a:t>: «Презентация </a:t>
            </a:r>
            <a:r>
              <a:rPr lang="ru-RU" dirty="0" smtClean="0">
                <a:solidFill>
                  <a:sysClr val="windowText" lastClr="000000"/>
                </a:solidFill>
                <a:latin typeface="Times New Roman" pitchFamily="18" charset="0"/>
                <a:cs typeface="Times New Roman" pitchFamily="18" charset="0"/>
              </a:rPr>
              <a:t>по </a:t>
            </a:r>
            <a:r>
              <a:rPr lang="ru-RU" smtClean="0">
                <a:solidFill>
                  <a:sysClr val="windowText" lastClr="000000"/>
                </a:solidFill>
                <a:latin typeface="Times New Roman" pitchFamily="18" charset="0"/>
                <a:cs typeface="Times New Roman" pitchFamily="18" charset="0"/>
              </a:rPr>
              <a:t>истории математики»</a:t>
            </a:r>
            <a:endParaRPr lang="ru-RU" dirty="0" smtClean="0">
              <a:solidFill>
                <a:sysClr val="windowText" lastClr="000000"/>
              </a:solidFill>
              <a:latin typeface="Times New Roman" pitchFamily="18" charset="0"/>
              <a:cs typeface="Times New Roman" pitchFamily="18" charset="0"/>
            </a:endParaRPr>
          </a:p>
          <a:p>
            <a:pPr marL="92075" algn="l">
              <a:lnSpc>
                <a:spcPct val="120000"/>
              </a:lnSpc>
              <a:spcBef>
                <a:spcPts val="0"/>
              </a:spcBef>
            </a:pPr>
            <a:r>
              <a:rPr lang="ru-RU" dirty="0" smtClean="0">
                <a:solidFill>
                  <a:sysClr val="windowText" lastClr="000000"/>
                </a:solidFill>
                <a:latin typeface="Times New Roman" pitchFamily="18" charset="0"/>
                <a:cs typeface="Times New Roman" pitchFamily="18" charset="0"/>
              </a:rPr>
              <a:t>Работу выполнила </a:t>
            </a:r>
          </a:p>
          <a:p>
            <a:pPr marL="92075" algn="l">
              <a:lnSpc>
                <a:spcPct val="120000"/>
              </a:lnSpc>
              <a:spcBef>
                <a:spcPts val="0"/>
              </a:spcBef>
            </a:pPr>
            <a:r>
              <a:rPr lang="ru-RU" dirty="0" smtClean="0">
                <a:solidFill>
                  <a:sysClr val="windowText" lastClr="000000"/>
                </a:solidFill>
                <a:latin typeface="Times New Roman" pitchFamily="18" charset="0"/>
                <a:cs typeface="Times New Roman" pitchFamily="18" charset="0"/>
              </a:rPr>
              <a:t>ученица </a:t>
            </a:r>
            <a:r>
              <a:rPr lang="ru-RU" dirty="0" smtClean="0">
                <a:solidFill>
                  <a:sysClr val="windowText" lastClr="000000"/>
                </a:solidFill>
                <a:latin typeface="Times New Roman" pitchFamily="18" charset="0"/>
                <a:cs typeface="Times New Roman" pitchFamily="18" charset="0"/>
              </a:rPr>
              <a:t>9 класса </a:t>
            </a:r>
          </a:p>
          <a:p>
            <a:pPr marL="92075" algn="l">
              <a:lnSpc>
                <a:spcPct val="120000"/>
              </a:lnSpc>
              <a:spcBef>
                <a:spcPts val="0"/>
              </a:spcBef>
            </a:pPr>
            <a:r>
              <a:rPr lang="ru-RU" dirty="0" smtClean="0">
                <a:solidFill>
                  <a:sysClr val="windowText" lastClr="000000"/>
                </a:solidFill>
                <a:latin typeface="Times New Roman" pitchFamily="18" charset="0"/>
                <a:cs typeface="Times New Roman" pitchFamily="18" charset="0"/>
              </a:rPr>
              <a:t>МОУ СОШ с. Андреевка Екатериновского района Саратовской области </a:t>
            </a:r>
            <a:endParaRPr lang="ru-RU" dirty="0" smtClean="0">
              <a:solidFill>
                <a:sysClr val="windowText" lastClr="000000"/>
              </a:solidFill>
              <a:latin typeface="Times New Roman" pitchFamily="18" charset="0"/>
              <a:cs typeface="Times New Roman" pitchFamily="18" charset="0"/>
            </a:endParaRPr>
          </a:p>
          <a:p>
            <a:pPr marL="92075" algn="l">
              <a:lnSpc>
                <a:spcPct val="120000"/>
              </a:lnSpc>
              <a:spcBef>
                <a:spcPts val="0"/>
              </a:spcBef>
            </a:pPr>
            <a:r>
              <a:rPr lang="ru-RU" dirty="0" smtClean="0">
                <a:solidFill>
                  <a:sysClr val="windowText" lastClr="000000"/>
                </a:solidFill>
                <a:latin typeface="Times New Roman" pitchFamily="18" charset="0"/>
                <a:cs typeface="Times New Roman" pitchFamily="18" charset="0"/>
              </a:rPr>
              <a:t>Мамедова </a:t>
            </a:r>
            <a:r>
              <a:rPr lang="ru-RU" dirty="0" smtClean="0">
                <a:solidFill>
                  <a:sysClr val="windowText" lastClr="000000"/>
                </a:solidFill>
                <a:latin typeface="Times New Roman" pitchFamily="18" charset="0"/>
                <a:cs typeface="Times New Roman" pitchFamily="18" charset="0"/>
              </a:rPr>
              <a:t>Дарья</a:t>
            </a:r>
            <a:endParaRPr lang="ru-RU" dirty="0">
              <a:solidFill>
                <a:sysClr val="windowText" lastClr="000000"/>
              </a:solidFill>
              <a:latin typeface="Times New Roman" pitchFamily="18" charset="0"/>
              <a:cs typeface="Times New Roman" pitchFamily="18" charset="0"/>
            </a:endParaRPr>
          </a:p>
        </p:txBody>
      </p:sp>
      <p:pic>
        <p:nvPicPr>
          <p:cNvPr id="13314" name="Picture 2" descr="Picture background"/>
          <p:cNvPicPr>
            <a:picLocks noChangeAspect="1" noChangeArrowheads="1"/>
          </p:cNvPicPr>
          <p:nvPr/>
        </p:nvPicPr>
        <p:blipFill>
          <a:blip r:embed="rId2" cstate="print"/>
          <a:srcRect/>
          <a:stretch>
            <a:fillRect/>
          </a:stretch>
        </p:blipFill>
        <p:spPr bwMode="auto">
          <a:xfrm>
            <a:off x="179511" y="2348880"/>
            <a:ext cx="5978789" cy="4348522"/>
          </a:xfrm>
          <a:prstGeom prst="rect">
            <a:avLst/>
          </a:prstGeom>
          <a:noFill/>
          <a:ln w="28575">
            <a:solidFill>
              <a:schemeClr val="tx1"/>
            </a:solidFill>
          </a:ln>
        </p:spPr>
      </p:pic>
      <p:sp>
        <p:nvSpPr>
          <p:cNvPr id="4" name="TextBox 3"/>
          <p:cNvSpPr txBox="1"/>
          <p:nvPr/>
        </p:nvSpPr>
        <p:spPr>
          <a:xfrm>
            <a:off x="179511" y="116632"/>
            <a:ext cx="8784977" cy="646331"/>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ru-RU" dirty="0" smtClean="0"/>
              <a:t>Муниципальный конкурс творческих </a:t>
            </a:r>
            <a:r>
              <a:rPr lang="ru-RU" dirty="0"/>
              <a:t>работ обучающихся</a:t>
            </a:r>
          </a:p>
          <a:p>
            <a:pPr algn="ctr"/>
            <a:r>
              <a:rPr lang="ru-RU" dirty="0"/>
              <a:t> «Математика – царица всех наук»</a:t>
            </a:r>
          </a:p>
        </p:txBody>
      </p:sp>
      <p:sp>
        <p:nvSpPr>
          <p:cNvPr id="6" name="Подзаголовок 2"/>
          <p:cNvSpPr txBox="1">
            <a:spLocks/>
          </p:cNvSpPr>
          <p:nvPr/>
        </p:nvSpPr>
        <p:spPr>
          <a:xfrm>
            <a:off x="6295458" y="5473265"/>
            <a:ext cx="2736304" cy="1224137"/>
          </a:xfrm>
          <a:prstGeom prst="rect">
            <a:avLst/>
          </a:prstGeom>
        </p:spPr>
        <p:style>
          <a:lnRef idx="2">
            <a:schemeClr val="accent5"/>
          </a:lnRef>
          <a:fillRef idx="1">
            <a:schemeClr val="lt1"/>
          </a:fillRef>
          <a:effectRef idx="0">
            <a:schemeClr val="accent5"/>
          </a:effectRef>
          <a:fontRef idx="minor">
            <a:schemeClr val="dk1"/>
          </a:fontRef>
        </p:style>
        <p:txBody>
          <a:bodyPr vert="horz" lIns="0" rIns="18288" anchor="ctr">
            <a:normAutofit/>
          </a:bodyPr>
          <a:lstStyle>
            <a:lvl1pPr marL="0" marR="45720" indent="0" algn="r" rtl="0" eaLnBrk="1" latinLnBrk="0" hangingPunct="1">
              <a:spcBef>
                <a:spcPct val="20000"/>
              </a:spcBef>
              <a:buClr>
                <a:schemeClr val="accent3"/>
              </a:buClr>
              <a:buSzPct val="95000"/>
              <a:buFont typeface="Wingdings 2"/>
              <a:buNone/>
              <a:defRPr kumimoji="0" sz="2600" kern="1200">
                <a:solidFill>
                  <a:schemeClr val="tx1"/>
                </a:solidFill>
                <a:latin typeface="+mn-lt"/>
                <a:ea typeface="+mn-ea"/>
                <a:cs typeface="+mn-cs"/>
              </a:defRPr>
            </a:lvl1pPr>
            <a:lvl2pPr marL="457200" indent="0" algn="ctr" rtl="0" eaLnBrk="1" latinLnBrk="0" hangingPunct="1">
              <a:spcBef>
                <a:spcPct val="20000"/>
              </a:spcBef>
              <a:buClr>
                <a:schemeClr val="accent1"/>
              </a:buClr>
              <a:buSzPct val="85000"/>
              <a:buFont typeface="Wingdings 2"/>
              <a:buNone/>
              <a:defRPr kumimoji="0" sz="2400" kern="1200">
                <a:solidFill>
                  <a:schemeClr val="dk1"/>
                </a:solidFill>
                <a:latin typeface="+mn-lt"/>
                <a:ea typeface="+mn-ea"/>
                <a:cs typeface="+mn-cs"/>
              </a:defRPr>
            </a:lvl2pPr>
            <a:lvl3pPr marL="914400" indent="0" algn="ctr" rtl="0" eaLnBrk="1" latinLnBrk="0" hangingPunct="1">
              <a:spcBef>
                <a:spcPct val="20000"/>
              </a:spcBef>
              <a:buClr>
                <a:schemeClr val="accent2"/>
              </a:buClr>
              <a:buSzPct val="70000"/>
              <a:buFont typeface="Wingdings 2"/>
              <a:buNone/>
              <a:defRPr kumimoji="0" sz="2100" kern="1200">
                <a:solidFill>
                  <a:schemeClr val="dk1"/>
                </a:solidFill>
                <a:latin typeface="+mn-lt"/>
                <a:ea typeface="+mn-ea"/>
                <a:cs typeface="+mn-cs"/>
              </a:defRPr>
            </a:lvl3pPr>
            <a:lvl4pPr marL="1371600" indent="0" algn="ctr" rtl="0" eaLnBrk="1" latinLnBrk="0" hangingPunct="1">
              <a:spcBef>
                <a:spcPct val="20000"/>
              </a:spcBef>
              <a:buClr>
                <a:schemeClr val="accent3"/>
              </a:buClr>
              <a:buSzPct val="65000"/>
              <a:buFont typeface="Wingdings 2"/>
              <a:buNone/>
              <a:defRPr kumimoji="0" sz="2000" kern="1200">
                <a:solidFill>
                  <a:schemeClr val="dk1"/>
                </a:solidFill>
                <a:latin typeface="+mn-lt"/>
                <a:ea typeface="+mn-ea"/>
                <a:cs typeface="+mn-cs"/>
              </a:defRPr>
            </a:lvl4pPr>
            <a:lvl5pPr marL="1828800" indent="0" algn="ctr" rtl="0" eaLnBrk="1" latinLnBrk="0" hangingPunct="1">
              <a:spcBef>
                <a:spcPct val="20000"/>
              </a:spcBef>
              <a:buClr>
                <a:schemeClr val="accent4"/>
              </a:buClr>
              <a:buSzPct val="65000"/>
              <a:buFont typeface="Wingdings 2"/>
              <a:buNone/>
              <a:defRPr kumimoji="0" sz="2000" kern="1200">
                <a:solidFill>
                  <a:schemeClr val="dk1"/>
                </a:solidFill>
                <a:latin typeface="+mn-lt"/>
                <a:ea typeface="+mn-ea"/>
                <a:cs typeface="+mn-cs"/>
              </a:defRPr>
            </a:lvl5pPr>
            <a:lvl6pPr marL="2286000" indent="0" algn="ctr" rtl="0" eaLnBrk="1" latinLnBrk="0" hangingPunct="1">
              <a:spcBef>
                <a:spcPct val="20000"/>
              </a:spcBef>
              <a:buClr>
                <a:schemeClr val="accent5"/>
              </a:buClr>
              <a:buSzPct val="80000"/>
              <a:buFont typeface="Wingdings 2"/>
              <a:buNone/>
              <a:defRPr kumimoji="0" sz="1800" kern="1200">
                <a:solidFill>
                  <a:schemeClr val="dk1"/>
                </a:solidFill>
                <a:latin typeface="+mn-lt"/>
                <a:ea typeface="+mn-ea"/>
                <a:cs typeface="+mn-cs"/>
              </a:defRPr>
            </a:lvl6pPr>
            <a:lvl7pPr marL="2743200" indent="0" algn="ctr" rtl="0" eaLnBrk="1" latinLnBrk="0" hangingPunct="1">
              <a:spcBef>
                <a:spcPct val="20000"/>
              </a:spcBef>
              <a:buClr>
                <a:schemeClr val="accent6"/>
              </a:buClr>
              <a:buSzPct val="80000"/>
              <a:buFont typeface="Wingdings 2"/>
              <a:buNone/>
              <a:defRPr kumimoji="0" sz="1600" kern="1200" baseline="0">
                <a:solidFill>
                  <a:schemeClr val="dk1"/>
                </a:solidFill>
                <a:latin typeface="+mn-lt"/>
                <a:ea typeface="+mn-ea"/>
                <a:cs typeface="+mn-cs"/>
              </a:defRPr>
            </a:lvl7pPr>
            <a:lvl8pPr marL="3200400" indent="0" algn="ctr" rtl="0" eaLnBrk="1" latinLnBrk="0" hangingPunct="1">
              <a:spcBef>
                <a:spcPct val="20000"/>
              </a:spcBef>
              <a:buClr>
                <a:schemeClr val="tx2"/>
              </a:buClr>
              <a:buNone/>
              <a:defRPr kumimoji="0" sz="1600" kern="1200">
                <a:solidFill>
                  <a:schemeClr val="dk1"/>
                </a:solidFill>
                <a:latin typeface="+mn-lt"/>
                <a:ea typeface="+mn-ea"/>
                <a:cs typeface="+mn-cs"/>
              </a:defRPr>
            </a:lvl8pPr>
            <a:lvl9pPr marL="3657600" indent="0" algn="ctr" rtl="0" eaLnBrk="1" latinLnBrk="0" hangingPunct="1">
              <a:spcBef>
                <a:spcPct val="20000"/>
              </a:spcBef>
              <a:buClr>
                <a:schemeClr val="tx2"/>
              </a:buClr>
              <a:buFontTx/>
              <a:buNone/>
              <a:defRPr kumimoji="0" sz="1400" kern="1200" baseline="0">
                <a:solidFill>
                  <a:schemeClr val="dk1"/>
                </a:solidFill>
                <a:latin typeface="+mn-lt"/>
                <a:ea typeface="+mn-ea"/>
                <a:cs typeface="+mn-cs"/>
              </a:defRPr>
            </a:lvl9pPr>
          </a:lstStyle>
          <a:p>
            <a:pPr marL="92075" algn="l">
              <a:spcBef>
                <a:spcPts val="0"/>
              </a:spcBef>
            </a:pPr>
            <a:r>
              <a:rPr lang="ru-RU" sz="1800" dirty="0" smtClean="0">
                <a:solidFill>
                  <a:sysClr val="windowText" lastClr="000000"/>
                </a:solidFill>
                <a:latin typeface="Times New Roman" pitchFamily="18" charset="0"/>
                <a:cs typeface="Times New Roman" pitchFamily="18" charset="0"/>
              </a:rPr>
              <a:t>Руководитель: </a:t>
            </a:r>
          </a:p>
          <a:p>
            <a:pPr marL="92075" algn="l">
              <a:spcBef>
                <a:spcPts val="0"/>
              </a:spcBef>
            </a:pPr>
            <a:r>
              <a:rPr lang="ru-RU" sz="1800" dirty="0" smtClean="0">
                <a:solidFill>
                  <a:sysClr val="windowText" lastClr="000000"/>
                </a:solidFill>
                <a:latin typeface="Times New Roman" pitchFamily="18" charset="0"/>
                <a:cs typeface="Times New Roman" pitchFamily="18" charset="0"/>
              </a:rPr>
              <a:t>Саенко Юлия Сергеевна, учитель математики и информатики</a:t>
            </a:r>
            <a:endParaRPr lang="ru-RU" sz="1800" dirty="0">
              <a:solidFill>
                <a:sysClr val="windowText" lastClr="00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634" y="116632"/>
            <a:ext cx="8784976" cy="1080120"/>
          </a:xfrm>
          <a:ln/>
        </p:spPr>
        <p:style>
          <a:lnRef idx="3">
            <a:schemeClr val="lt1"/>
          </a:lnRef>
          <a:fillRef idx="1">
            <a:schemeClr val="accent6"/>
          </a:fillRef>
          <a:effectRef idx="1">
            <a:schemeClr val="accent6"/>
          </a:effectRef>
          <a:fontRef idx="minor">
            <a:schemeClr val="lt1"/>
          </a:fontRef>
        </p:style>
        <p:txBody>
          <a:bodyPr anchor="ct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spc="50" dirty="0" smtClean="0">
                <a:ln w="11430"/>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rPr>
              <a:t>Жизнь в Сиракузах</a:t>
            </a:r>
            <a:endParaRPr lang="ru-RU" sz="5400" b="1" spc="50" dirty="0">
              <a:ln w="11430"/>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sp>
        <p:nvSpPr>
          <p:cNvPr id="6" name="Прямоугольник 5"/>
          <p:cNvSpPr/>
          <p:nvPr/>
        </p:nvSpPr>
        <p:spPr>
          <a:xfrm>
            <a:off x="258453" y="1412776"/>
            <a:ext cx="4392488" cy="2354491"/>
          </a:xfrm>
          <a:prstGeom prst="rect">
            <a:avLst/>
          </a:prstGeom>
          <a:ln w="28575"/>
        </p:spPr>
        <p:style>
          <a:lnRef idx="1">
            <a:schemeClr val="accent4"/>
          </a:lnRef>
          <a:fillRef idx="2">
            <a:schemeClr val="accent4"/>
          </a:fillRef>
          <a:effectRef idx="1">
            <a:schemeClr val="accent4"/>
          </a:effectRef>
          <a:fontRef idx="minor">
            <a:schemeClr val="dk1"/>
          </a:fontRef>
        </p:style>
        <p:txBody>
          <a:bodyPr wrap="square" anchor="ctr">
            <a:spAutoFit/>
          </a:bodyPr>
          <a:lstStyle/>
          <a:p>
            <a:pPr lvl="0" fontAlgn="base">
              <a:spcBef>
                <a:spcPct val="0"/>
              </a:spcBef>
              <a:spcAft>
                <a:spcPct val="0"/>
              </a:spcAft>
            </a:pPr>
            <a:r>
              <a:rPr lang="ru-RU" sz="2100" dirty="0">
                <a:solidFill>
                  <a:srgbClr val="202122"/>
                </a:solidFill>
                <a:latin typeface="Times New Roman" pitchFamily="18" charset="0"/>
                <a:cs typeface="Times New Roman" pitchFamily="18" charset="0"/>
              </a:rPr>
              <a:t>В одном из писем </a:t>
            </a:r>
            <a:r>
              <a:rPr lang="ru-RU" sz="2100" dirty="0" err="1" smtClean="0">
                <a:solidFill>
                  <a:srgbClr val="202122"/>
                </a:solidFill>
                <a:latin typeface="Times New Roman" pitchFamily="18" charset="0"/>
                <a:cs typeface="Times New Roman" pitchFamily="18" charset="0"/>
              </a:rPr>
              <a:t>Гиерону</a:t>
            </a:r>
            <a:r>
              <a:rPr lang="ru-RU" sz="2100" dirty="0">
                <a:solidFill>
                  <a:srgbClr val="202122"/>
                </a:solidFill>
                <a:latin typeface="Times New Roman" pitchFamily="18" charset="0"/>
                <a:cs typeface="Times New Roman" pitchFamily="18" charset="0"/>
              </a:rPr>
              <a:t> Архимед писал, что малой силой можно возможно привести в движение сколь угодно большую тяжесть.</a:t>
            </a:r>
            <a:endParaRPr lang="ru-RU" sz="2100" dirty="0">
              <a:solidFill>
                <a:schemeClr val="tx1"/>
              </a:solidFill>
              <a:latin typeface="Times New Roman" pitchFamily="18" charset="0"/>
              <a:cs typeface="Times New Roman" pitchFamily="18" charset="0"/>
            </a:endParaRPr>
          </a:p>
          <a:p>
            <a:pPr lvl="0" eaLnBrk="0" fontAlgn="base" hangingPunct="0">
              <a:spcBef>
                <a:spcPct val="0"/>
              </a:spcBef>
              <a:spcAft>
                <a:spcPct val="0"/>
              </a:spcAft>
            </a:pPr>
            <a:endParaRPr lang="ru-RU" sz="2100" dirty="0" smtClean="0">
              <a:solidFill>
                <a:srgbClr val="202122"/>
              </a:solidFill>
              <a:latin typeface="Times New Roman" pitchFamily="18" charset="0"/>
              <a:cs typeface="Times New Roman" pitchFamily="18" charset="0"/>
            </a:endParaRPr>
          </a:p>
          <a:p>
            <a:pPr lvl="0" eaLnBrk="0" fontAlgn="base" hangingPunct="0">
              <a:spcBef>
                <a:spcPct val="0"/>
              </a:spcBef>
              <a:spcAft>
                <a:spcPct val="0"/>
              </a:spcAft>
            </a:pPr>
            <a:r>
              <a:rPr lang="ru-RU" sz="2100" dirty="0" smtClean="0">
                <a:solidFill>
                  <a:srgbClr val="202122"/>
                </a:solidFill>
                <a:latin typeface="Times New Roman" pitchFamily="18" charset="0"/>
                <a:cs typeface="Times New Roman" pitchFamily="18" charset="0"/>
              </a:rPr>
              <a:t>«Дай </a:t>
            </a:r>
            <a:r>
              <a:rPr lang="ru-RU" sz="2100" dirty="0">
                <a:solidFill>
                  <a:srgbClr val="202122"/>
                </a:solidFill>
                <a:latin typeface="Times New Roman" pitchFamily="18" charset="0"/>
                <a:cs typeface="Times New Roman" pitchFamily="18" charset="0"/>
              </a:rPr>
              <a:t>мне, где стать, и я сдвину </a:t>
            </a:r>
            <a:r>
              <a:rPr lang="ru-RU" sz="2100" dirty="0" smtClean="0">
                <a:solidFill>
                  <a:srgbClr val="202122"/>
                </a:solidFill>
                <a:latin typeface="Times New Roman" pitchFamily="18" charset="0"/>
                <a:cs typeface="Times New Roman" pitchFamily="18" charset="0"/>
              </a:rPr>
              <a:t>Землю».      </a:t>
            </a:r>
            <a:endParaRPr lang="ru-RU" sz="2100" dirty="0">
              <a:solidFill>
                <a:schemeClr val="tx1"/>
              </a:solidFill>
              <a:latin typeface="Times New Roman" pitchFamily="18" charset="0"/>
              <a:cs typeface="Times New Roman" pitchFamily="18" charset="0"/>
            </a:endParaRPr>
          </a:p>
        </p:txBody>
      </p:sp>
      <p:pic>
        <p:nvPicPr>
          <p:cNvPr id="7" name="Рисунок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74213" y="1429381"/>
            <a:ext cx="4120690" cy="2462502"/>
          </a:xfrm>
          <a:prstGeom prst="rect">
            <a:avLst/>
          </a:prstGeom>
        </p:spPr>
      </p:pic>
      <p:sp>
        <p:nvSpPr>
          <p:cNvPr id="8" name="Прямоугольник 7"/>
          <p:cNvSpPr/>
          <p:nvPr/>
        </p:nvSpPr>
        <p:spPr>
          <a:xfrm>
            <a:off x="231014" y="4005064"/>
            <a:ext cx="8687779" cy="2408352"/>
          </a:xfrm>
          <a:prstGeom prst="rect">
            <a:avLst/>
          </a:prstGeom>
          <a:ln/>
        </p:spPr>
        <p:style>
          <a:lnRef idx="1">
            <a:schemeClr val="accent6"/>
          </a:lnRef>
          <a:fillRef idx="2">
            <a:schemeClr val="accent6"/>
          </a:fillRef>
          <a:effectRef idx="1">
            <a:schemeClr val="accent6"/>
          </a:effectRef>
          <a:fontRef idx="minor">
            <a:schemeClr val="dk1"/>
          </a:fontRef>
        </p:style>
        <p:txBody>
          <a:bodyPr wrap="square" anchor="ctr">
            <a:spAutoFit/>
          </a:bodyPr>
          <a:lstStyle/>
          <a:p>
            <a:pPr lvl="0" eaLnBrk="0" fontAlgn="base" hangingPunct="0">
              <a:spcBef>
                <a:spcPct val="0"/>
              </a:spcBef>
              <a:spcAft>
                <a:spcPct val="0"/>
              </a:spcAft>
            </a:pPr>
            <a:r>
              <a:rPr lang="ru-RU" sz="2150" dirty="0" err="1" smtClean="0">
                <a:solidFill>
                  <a:srgbClr val="202122"/>
                </a:solidFill>
                <a:latin typeface="Times New Roman" pitchFamily="18" charset="0"/>
                <a:cs typeface="Times New Roman" pitchFamily="18" charset="0"/>
              </a:rPr>
              <a:t>Гиерон</a:t>
            </a:r>
            <a:r>
              <a:rPr lang="ru-RU" sz="2150" dirty="0">
                <a:solidFill>
                  <a:srgbClr val="202122"/>
                </a:solidFill>
                <a:latin typeface="Times New Roman" pitchFamily="18" charset="0"/>
                <a:cs typeface="Times New Roman" pitchFamily="18" charset="0"/>
              </a:rPr>
              <a:t> был очень удивлён и попросил показать, как это возможно. Архимед продемонстрировал это над грузовым трёхмачтовым судном. Встав неподалёку на берегу, нажимая рукой на конец полиспаста, он смог придвинуть гружёное судно. </a:t>
            </a:r>
            <a:r>
              <a:rPr lang="ru-RU" sz="2150" dirty="0" err="1">
                <a:solidFill>
                  <a:srgbClr val="202122"/>
                </a:solidFill>
                <a:latin typeface="Times New Roman" pitchFamily="18" charset="0"/>
                <a:cs typeface="Times New Roman" pitchFamily="18" charset="0"/>
              </a:rPr>
              <a:t>Гиерон</a:t>
            </a:r>
            <a:r>
              <a:rPr lang="ru-RU" sz="2150" dirty="0">
                <a:solidFill>
                  <a:srgbClr val="202122"/>
                </a:solidFill>
                <a:latin typeface="Times New Roman" pitchFamily="18" charset="0"/>
                <a:cs typeface="Times New Roman" pitchFamily="18" charset="0"/>
              </a:rPr>
              <a:t> был поражен и склонил Архимеда к изобретению машин как для обороны, так и для </a:t>
            </a:r>
            <a:r>
              <a:rPr lang="ru-RU" sz="2150" dirty="0" smtClean="0">
                <a:solidFill>
                  <a:srgbClr val="202122"/>
                </a:solidFill>
                <a:latin typeface="Times New Roman" pitchFamily="18" charset="0"/>
                <a:cs typeface="Times New Roman" pitchFamily="18" charset="0"/>
              </a:rPr>
              <a:t>нападения, р</a:t>
            </a:r>
            <a:r>
              <a:rPr lang="ru-RU" sz="2150" dirty="0" smtClean="0">
                <a:latin typeface="Times New Roman" pitchFamily="18" charset="0"/>
                <a:cs typeface="Times New Roman" pitchFamily="18" charset="0"/>
              </a:rPr>
              <a:t>абота </a:t>
            </a:r>
            <a:r>
              <a:rPr lang="ru-RU" sz="2150" dirty="0">
                <a:latin typeface="Times New Roman" pitchFamily="18" charset="0"/>
                <a:cs typeface="Times New Roman" pitchFamily="18" charset="0"/>
              </a:rPr>
              <a:t>которых завораживала современников и во многом принесла всемирную славу своему </a:t>
            </a:r>
            <a:r>
              <a:rPr lang="ru-RU" sz="2150" dirty="0" smtClean="0">
                <a:latin typeface="Times New Roman" pitchFamily="18" charset="0"/>
                <a:cs typeface="Times New Roman" pitchFamily="18" charset="0"/>
              </a:rPr>
              <a:t>создателю.</a:t>
            </a:r>
            <a:endParaRPr lang="ru-RU" sz="2150" dirty="0">
              <a:solidFill>
                <a:schemeClr val="tx1"/>
              </a:solidFill>
              <a:latin typeface="Times New Roman" pitchFamily="18" charset="0"/>
              <a:cs typeface="Times New Roman" pitchFamily="18" charset="0"/>
            </a:endParaRPr>
          </a:p>
        </p:txBody>
      </p:sp>
      <p:sp>
        <p:nvSpPr>
          <p:cNvPr id="9" name="Управляющая кнопка: далее 8">
            <a:hlinkClick r:id="" action="ppaction://hlinkshowjump?jump=nextslide" highlightClick="1"/>
          </p:cNvPr>
          <p:cNvSpPr/>
          <p:nvPr/>
        </p:nvSpPr>
        <p:spPr>
          <a:xfrm>
            <a:off x="8659304" y="6534421"/>
            <a:ext cx="466352" cy="286871"/>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Управляющая кнопка: назад 9">
            <a:hlinkClick r:id="" action="ppaction://hlinkshowjump?jump=previousslide" highlightClick="1"/>
          </p:cNvPr>
          <p:cNvSpPr/>
          <p:nvPr/>
        </p:nvSpPr>
        <p:spPr>
          <a:xfrm>
            <a:off x="7956376" y="6534421"/>
            <a:ext cx="466352" cy="27829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7430089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634" y="116632"/>
            <a:ext cx="8784976" cy="1080120"/>
          </a:xfrm>
          <a:ln/>
        </p:spPr>
        <p:style>
          <a:lnRef idx="3">
            <a:schemeClr val="lt1"/>
          </a:lnRef>
          <a:fillRef idx="1">
            <a:schemeClr val="accent6"/>
          </a:fillRef>
          <a:effectRef idx="1">
            <a:schemeClr val="accent6"/>
          </a:effectRef>
          <a:fontRef idx="minor">
            <a:schemeClr val="lt1"/>
          </a:fontRef>
        </p:style>
        <p:txBody>
          <a:bodyPr anchor="ct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spc="50" dirty="0" smtClean="0">
                <a:ln w="11430"/>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rPr>
              <a:t>Жизнь в Сиракузах</a:t>
            </a:r>
            <a:endParaRPr lang="ru-RU" sz="5400" b="1" spc="50" dirty="0">
              <a:ln w="11430"/>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sp>
        <p:nvSpPr>
          <p:cNvPr id="4" name="Прямоугольник 3"/>
          <p:cNvSpPr/>
          <p:nvPr/>
        </p:nvSpPr>
        <p:spPr>
          <a:xfrm>
            <a:off x="179440" y="1366608"/>
            <a:ext cx="8784976" cy="1015663"/>
          </a:xfrm>
          <a:prstGeom prst="rect">
            <a:avLst/>
          </a:prstGeom>
          <a:ln w="28575"/>
        </p:spPr>
        <p:style>
          <a:lnRef idx="1">
            <a:schemeClr val="accent4"/>
          </a:lnRef>
          <a:fillRef idx="2">
            <a:schemeClr val="accent4"/>
          </a:fillRef>
          <a:effectRef idx="1">
            <a:schemeClr val="accent4"/>
          </a:effectRef>
          <a:fontRef idx="minor">
            <a:schemeClr val="dk1"/>
          </a:fontRef>
        </p:style>
        <p:txBody>
          <a:bodyPr wrap="square" anchor="ctr">
            <a:spAutoFit/>
          </a:bodyPr>
          <a:lstStyle/>
          <a:p>
            <a:r>
              <a:rPr lang="ru-RU" sz="2000" dirty="0" smtClean="0">
                <a:latin typeface="Times New Roman" pitchFamily="18" charset="0"/>
                <a:cs typeface="Times New Roman" pitchFamily="18" charset="0"/>
              </a:rPr>
              <a:t>Еще при жизни Архимеда вокруг его имени создавались легенды, поводом для которых служили его поразительные изобретения, производившие ошеломляющее действие на современников.</a:t>
            </a:r>
            <a:endParaRPr lang="ru-RU" sz="2000" dirty="0">
              <a:latin typeface="Times New Roman" pitchFamily="18" charset="0"/>
              <a:cs typeface="Times New Roman" pitchFamily="18" charset="0"/>
            </a:endParaRPr>
          </a:p>
        </p:txBody>
      </p:sp>
      <p:sp>
        <p:nvSpPr>
          <p:cNvPr id="5" name="Прямоугольник 4"/>
          <p:cNvSpPr/>
          <p:nvPr/>
        </p:nvSpPr>
        <p:spPr>
          <a:xfrm>
            <a:off x="197079" y="2564904"/>
            <a:ext cx="4176464" cy="4093428"/>
          </a:xfrm>
          <a:prstGeom prst="rect">
            <a:avLst/>
          </a:prstGeom>
          <a:ln/>
        </p:spPr>
        <p:style>
          <a:lnRef idx="1">
            <a:schemeClr val="accent6"/>
          </a:lnRef>
          <a:fillRef idx="2">
            <a:schemeClr val="accent6"/>
          </a:fillRef>
          <a:effectRef idx="1">
            <a:schemeClr val="accent6"/>
          </a:effectRef>
          <a:fontRef idx="minor">
            <a:schemeClr val="dk1"/>
          </a:fontRef>
        </p:style>
        <p:txBody>
          <a:bodyPr wrap="square" anchor="ctr">
            <a:spAutoFit/>
          </a:bodyPr>
          <a:lstStyle/>
          <a:p>
            <a:r>
              <a:rPr lang="ru-RU" sz="2000" dirty="0" smtClean="0">
                <a:latin typeface="Times New Roman" pitchFamily="18" charset="0"/>
                <a:cs typeface="Times New Roman" pitchFamily="18" charset="0"/>
              </a:rPr>
              <a:t>Широкую известность получил рассказ, описанный у Витрувия, о том, как Архимед сумел определить, сделана ли корона царя Гиерона из чистого золота, или ювелир подмешал туда значительное количество серебра. По весу корона соответствовала количеству отпущенного на её изготовление благородного металла. После доноса о том, что часть золота заменили серебром, царь приказал Архимеду определить истину.</a:t>
            </a:r>
            <a:endParaRPr lang="ru-RU" sz="2000" dirty="0">
              <a:latin typeface="Times New Roman" pitchFamily="18" charset="0"/>
              <a:cs typeface="Times New Roman" pitchFamily="18" charset="0"/>
            </a:endParaRPr>
          </a:p>
        </p:txBody>
      </p:sp>
      <p:pic>
        <p:nvPicPr>
          <p:cNvPr id="7" name="Picture 2" descr="Picture background"/>
          <p:cNvPicPr>
            <a:picLocks noChangeAspect="1" noChangeArrowheads="1"/>
          </p:cNvPicPr>
          <p:nvPr/>
        </p:nvPicPr>
        <p:blipFill>
          <a:blip r:embed="rId2" cstate="print"/>
          <a:srcRect/>
          <a:stretch>
            <a:fillRect/>
          </a:stretch>
        </p:blipFill>
        <p:spPr bwMode="auto">
          <a:xfrm>
            <a:off x="5004048" y="2564904"/>
            <a:ext cx="3848100" cy="4032448"/>
          </a:xfrm>
          <a:prstGeom prst="rect">
            <a:avLst/>
          </a:prstGeom>
          <a:noFill/>
          <a:ln w="28575">
            <a:solidFill>
              <a:schemeClr val="tx1"/>
            </a:solidFill>
          </a:ln>
        </p:spPr>
      </p:pic>
      <p:sp>
        <p:nvSpPr>
          <p:cNvPr id="6" name="Управляющая кнопка: далее 5">
            <a:hlinkClick r:id="" action="ppaction://hlinkshowjump?jump=nextslide" highlightClick="1"/>
          </p:cNvPr>
          <p:cNvSpPr/>
          <p:nvPr/>
        </p:nvSpPr>
        <p:spPr>
          <a:xfrm>
            <a:off x="8667014" y="6559720"/>
            <a:ext cx="466352" cy="286871"/>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Управляющая кнопка: назад 7">
            <a:hlinkClick r:id="" action="ppaction://hlinkshowjump?jump=previousslide" highlightClick="1"/>
          </p:cNvPr>
          <p:cNvSpPr/>
          <p:nvPr/>
        </p:nvSpPr>
        <p:spPr>
          <a:xfrm>
            <a:off x="7956376" y="6550122"/>
            <a:ext cx="466352" cy="27829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411313875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188640"/>
            <a:ext cx="8928992" cy="1152128"/>
          </a:xfrm>
          <a:ln/>
        </p:spPr>
        <p:style>
          <a:lnRef idx="3">
            <a:schemeClr val="lt1"/>
          </a:lnRef>
          <a:fillRef idx="1">
            <a:schemeClr val="accent6"/>
          </a:fillRef>
          <a:effectRef idx="1">
            <a:schemeClr val="accent6"/>
          </a:effectRef>
          <a:fontRef idx="minor">
            <a:schemeClr val="lt1"/>
          </a:fontRef>
        </p:style>
        <p:txBody>
          <a:bodyPr anchor="ct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6000" b="1" spc="50" dirty="0" smtClean="0">
                <a:ln w="11430"/>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rPr>
              <a:t>Изобретения Архимеда</a:t>
            </a:r>
            <a:endParaRPr lang="ru-RU" sz="6000" b="1" spc="50" dirty="0">
              <a:ln w="11430"/>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sp>
        <p:nvSpPr>
          <p:cNvPr id="3" name="Прямоугольник 2"/>
          <p:cNvSpPr/>
          <p:nvPr/>
        </p:nvSpPr>
        <p:spPr>
          <a:xfrm>
            <a:off x="107504" y="1556792"/>
            <a:ext cx="8767664" cy="1446550"/>
          </a:xfrm>
          <a:prstGeom prst="rect">
            <a:avLst/>
          </a:prstGeom>
          <a:ln w="28575"/>
        </p:spPr>
        <p:style>
          <a:lnRef idx="1">
            <a:schemeClr val="accent4"/>
          </a:lnRef>
          <a:fillRef idx="2">
            <a:schemeClr val="accent4"/>
          </a:fillRef>
          <a:effectRef idx="1">
            <a:schemeClr val="accent4"/>
          </a:effectRef>
          <a:fontRef idx="minor">
            <a:schemeClr val="dk1"/>
          </a:fontRef>
        </p:style>
        <p:txBody>
          <a:bodyPr wrap="square" anchor="ctr">
            <a:spAutoFit/>
          </a:bodyPr>
          <a:lstStyle/>
          <a:p>
            <a:r>
              <a:rPr lang="ru-RU" sz="2200" dirty="0" smtClean="0">
                <a:latin typeface="Times New Roman" pitchFamily="18" charset="0"/>
                <a:cs typeface="Times New Roman" pitchFamily="18" charset="0"/>
              </a:rPr>
              <a:t>Архимед </a:t>
            </a:r>
            <a:r>
              <a:rPr lang="ru-RU" sz="2200" dirty="0">
                <a:latin typeface="Times New Roman" pitchFamily="18" charset="0"/>
                <a:cs typeface="Times New Roman" pitchFamily="18" charset="0"/>
              </a:rPr>
              <a:t>проявил </a:t>
            </a:r>
            <a:r>
              <a:rPr lang="ru-RU" sz="2200" dirty="0" smtClean="0">
                <a:latin typeface="Times New Roman" pitchFamily="18" charset="0"/>
                <a:cs typeface="Times New Roman" pitchFamily="18" charset="0"/>
              </a:rPr>
              <a:t>себя </a:t>
            </a:r>
            <a:r>
              <a:rPr lang="ru-RU" sz="2200" dirty="0">
                <a:latin typeface="Times New Roman" pitchFamily="18" charset="0"/>
                <a:cs typeface="Times New Roman" pitchFamily="18" charset="0"/>
              </a:rPr>
              <a:t>как </a:t>
            </a:r>
            <a:r>
              <a:rPr lang="ru-RU" sz="2200" dirty="0" smtClean="0">
                <a:latin typeface="Times New Roman" pitchFamily="18" charset="0"/>
                <a:cs typeface="Times New Roman" pitchFamily="18" charset="0"/>
              </a:rPr>
              <a:t>инженер весной </a:t>
            </a:r>
            <a:r>
              <a:rPr lang="ru-RU" sz="2200" dirty="0">
                <a:latin typeface="Times New Roman" pitchFamily="18" charset="0"/>
                <a:cs typeface="Times New Roman" pitchFamily="18" charset="0"/>
              </a:rPr>
              <a:t>214 года до н. э. во время осады Сиракуз. Он соорудил машины, которые позволяли отражать атаки. Среди этих машин были те, которые могли метать снаряды на различные </a:t>
            </a:r>
            <a:r>
              <a:rPr lang="ru-RU" sz="2200" dirty="0" smtClean="0">
                <a:latin typeface="Times New Roman" pitchFamily="18" charset="0"/>
                <a:cs typeface="Times New Roman" pitchFamily="18" charset="0"/>
              </a:rPr>
              <a:t>расстояния</a:t>
            </a:r>
            <a:r>
              <a:rPr lang="ru-RU" sz="2200" dirty="0">
                <a:latin typeface="Times New Roman" pitchFamily="18" charset="0"/>
                <a:cs typeface="Times New Roman" pitchFamily="18" charset="0"/>
              </a:rPr>
              <a:t> </a:t>
            </a:r>
            <a:r>
              <a:rPr lang="ru-RU" sz="2200" dirty="0" smtClean="0">
                <a:latin typeface="Times New Roman" pitchFamily="18" charset="0"/>
                <a:cs typeface="Times New Roman" pitchFamily="18" charset="0"/>
              </a:rPr>
              <a:t>– катапульты Архимеда.</a:t>
            </a:r>
            <a:endParaRPr lang="ru-RU" sz="2200" dirty="0">
              <a:latin typeface="Times New Roman" pitchFamily="18" charset="0"/>
              <a:cs typeface="Times New Roman" pitchFamily="18" charset="0"/>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38933" y="3140968"/>
            <a:ext cx="5483446" cy="3408357"/>
          </a:xfrm>
          <a:prstGeom prst="rect">
            <a:avLst/>
          </a:prstGeom>
        </p:spPr>
      </p:pic>
      <p:sp>
        <p:nvSpPr>
          <p:cNvPr id="6" name="Прямоугольник 5"/>
          <p:cNvSpPr/>
          <p:nvPr/>
        </p:nvSpPr>
        <p:spPr>
          <a:xfrm>
            <a:off x="2744452" y="6318492"/>
            <a:ext cx="3672408" cy="461665"/>
          </a:xfrm>
          <a:prstGeom prst="rect">
            <a:avLst/>
          </a:prstGeom>
          <a:ln/>
        </p:spPr>
        <p:style>
          <a:lnRef idx="1">
            <a:schemeClr val="accent1"/>
          </a:lnRef>
          <a:fillRef idx="3">
            <a:schemeClr val="accent1"/>
          </a:fillRef>
          <a:effectRef idx="2">
            <a:schemeClr val="accent1"/>
          </a:effectRef>
          <a:fontRef idx="minor">
            <a:schemeClr val="lt1"/>
          </a:fontRef>
        </p:style>
        <p:txBody>
          <a:bodyPr wrap="square" anchor="ctr">
            <a:spAutoFit/>
          </a:bodyPr>
          <a:lstStyle/>
          <a:p>
            <a:pPr algn="ctr"/>
            <a:r>
              <a:rPr lang="ru-RU" sz="2400" b="1" dirty="0" smtClean="0">
                <a:latin typeface="Times New Roman" pitchFamily="18" charset="0"/>
                <a:cs typeface="Times New Roman" pitchFamily="18" charset="0"/>
              </a:rPr>
              <a:t>Катапульта Архимеда</a:t>
            </a:r>
            <a:endParaRPr lang="ru-RU" sz="2400" b="1" dirty="0">
              <a:latin typeface="Times New Roman" pitchFamily="18" charset="0"/>
              <a:cs typeface="Times New Roman" pitchFamily="18" charset="0"/>
            </a:endParaRPr>
          </a:p>
        </p:txBody>
      </p:sp>
      <p:sp>
        <p:nvSpPr>
          <p:cNvPr id="7" name="Управляющая кнопка: далее 6">
            <a:hlinkClick r:id="" action="ppaction://hlinkshowjump?jump=nextslide" highlightClick="1"/>
          </p:cNvPr>
          <p:cNvSpPr/>
          <p:nvPr/>
        </p:nvSpPr>
        <p:spPr>
          <a:xfrm>
            <a:off x="8641992" y="6549324"/>
            <a:ext cx="466352" cy="286871"/>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Управляющая кнопка: назад 7">
            <a:hlinkClick r:id="" action="ppaction://hlinkshowjump?jump=previousslide" highlightClick="1"/>
          </p:cNvPr>
          <p:cNvSpPr/>
          <p:nvPr/>
        </p:nvSpPr>
        <p:spPr>
          <a:xfrm>
            <a:off x="7956376" y="6550122"/>
            <a:ext cx="466352" cy="27829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Управляющая кнопка: домой 8">
            <a:hlinkClick r:id="rId3" action="ppaction://hlinksldjump" highlightClick="1"/>
          </p:cNvPr>
          <p:cNvSpPr/>
          <p:nvPr/>
        </p:nvSpPr>
        <p:spPr>
          <a:xfrm>
            <a:off x="43030" y="6506081"/>
            <a:ext cx="394344" cy="32233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94211" y="1484784"/>
            <a:ext cx="4094948" cy="1815882"/>
          </a:xfrm>
          <a:prstGeom prst="rect">
            <a:avLst/>
          </a:prstGeom>
          <a:ln w="28575"/>
        </p:spPr>
        <p:style>
          <a:lnRef idx="1">
            <a:schemeClr val="accent4"/>
          </a:lnRef>
          <a:fillRef idx="2">
            <a:schemeClr val="accent4"/>
          </a:fillRef>
          <a:effectRef idx="1">
            <a:schemeClr val="accent4"/>
          </a:effectRef>
          <a:fontRef idx="minor">
            <a:schemeClr val="dk1"/>
          </a:fontRef>
        </p:style>
        <p:txBody>
          <a:bodyPr wrap="square" anchor="ctr">
            <a:spAutoFit/>
          </a:bodyPr>
          <a:lstStyle/>
          <a:p>
            <a:r>
              <a:rPr lang="ru-RU" sz="2800" dirty="0" smtClean="0">
                <a:latin typeface="Times New Roman" pitchFamily="18" charset="0"/>
                <a:cs typeface="Times New Roman" pitchFamily="18" charset="0"/>
              </a:rPr>
              <a:t>Другие машины имели</a:t>
            </a:r>
            <a:r>
              <a:rPr lang="ru-RU" sz="2800" dirty="0">
                <a:latin typeface="Times New Roman" pitchFamily="18" charset="0"/>
                <a:cs typeface="Times New Roman" pitchFamily="18" charset="0"/>
              </a:rPr>
              <a:t> железную лапу и запросто могли потопить любой корабль. </a:t>
            </a:r>
          </a:p>
        </p:txBody>
      </p:sp>
      <p:sp>
        <p:nvSpPr>
          <p:cNvPr id="6" name="Заголовок 1"/>
          <p:cNvSpPr>
            <a:spLocks noGrp="1"/>
          </p:cNvSpPr>
          <p:nvPr>
            <p:ph type="title"/>
          </p:nvPr>
        </p:nvSpPr>
        <p:spPr>
          <a:xfrm>
            <a:off x="184266" y="116632"/>
            <a:ext cx="8775467" cy="1143000"/>
          </a:xfrm>
          <a:ln/>
        </p:spPr>
        <p:style>
          <a:lnRef idx="3">
            <a:schemeClr val="lt1"/>
          </a:lnRef>
          <a:fillRef idx="1">
            <a:schemeClr val="accent6"/>
          </a:fillRef>
          <a:effectRef idx="1">
            <a:schemeClr val="accent6"/>
          </a:effectRef>
          <a:fontRef idx="minor">
            <a:schemeClr val="lt1"/>
          </a:fontRef>
        </p:style>
        <p:txBody>
          <a:bodyPr anchor="ct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6000" b="1" spc="50" dirty="0" smtClean="0">
                <a:ln w="11430"/>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rPr>
              <a:t>Изобретения Архимеда</a:t>
            </a:r>
            <a:endParaRPr lang="ru-RU" sz="6000" b="1" spc="50" dirty="0">
              <a:ln w="11430"/>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pic>
        <p:nvPicPr>
          <p:cNvPr id="7" name="Рисунок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0" y="1629961"/>
            <a:ext cx="4248150" cy="4772025"/>
          </a:xfrm>
          <a:prstGeom prst="rect">
            <a:avLst/>
          </a:prstGeom>
        </p:spPr>
      </p:pic>
      <p:sp>
        <p:nvSpPr>
          <p:cNvPr id="8" name="Прямоугольник 7"/>
          <p:cNvSpPr/>
          <p:nvPr/>
        </p:nvSpPr>
        <p:spPr>
          <a:xfrm>
            <a:off x="4932040" y="6171153"/>
            <a:ext cx="3672408" cy="461665"/>
          </a:xfrm>
          <a:prstGeom prst="rect">
            <a:avLst/>
          </a:prstGeom>
          <a:ln/>
        </p:spPr>
        <p:style>
          <a:lnRef idx="1">
            <a:schemeClr val="accent1"/>
          </a:lnRef>
          <a:fillRef idx="3">
            <a:schemeClr val="accent1"/>
          </a:fillRef>
          <a:effectRef idx="2">
            <a:schemeClr val="accent1"/>
          </a:effectRef>
          <a:fontRef idx="minor">
            <a:schemeClr val="lt1"/>
          </a:fontRef>
        </p:style>
        <p:txBody>
          <a:bodyPr wrap="square" anchor="ctr">
            <a:spAutoFit/>
          </a:bodyPr>
          <a:lstStyle/>
          <a:p>
            <a:pPr algn="ctr"/>
            <a:r>
              <a:rPr lang="ru-RU" sz="2400" b="1" dirty="0" smtClean="0">
                <a:latin typeface="Times New Roman" pitchFamily="18" charset="0"/>
                <a:cs typeface="Times New Roman" pitchFamily="18" charset="0"/>
              </a:rPr>
              <a:t>«Лапа» Архимеда</a:t>
            </a:r>
            <a:endParaRPr lang="ru-RU" sz="2400" b="1" dirty="0">
              <a:latin typeface="Times New Roman" pitchFamily="18" charset="0"/>
              <a:cs typeface="Times New Roman" pitchFamily="18" charset="0"/>
            </a:endParaRPr>
          </a:p>
        </p:txBody>
      </p:sp>
      <p:sp>
        <p:nvSpPr>
          <p:cNvPr id="9" name="Управляющая кнопка: далее 8">
            <a:hlinkClick r:id="" action="ppaction://hlinkshowjump?jump=nextslide" highlightClick="1"/>
          </p:cNvPr>
          <p:cNvSpPr/>
          <p:nvPr/>
        </p:nvSpPr>
        <p:spPr>
          <a:xfrm>
            <a:off x="755576" y="6489382"/>
            <a:ext cx="466352" cy="286871"/>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Управляющая кнопка: назад 9">
            <a:hlinkClick r:id="" action="ppaction://hlinkshowjump?jump=previousslide" highlightClick="1"/>
          </p:cNvPr>
          <p:cNvSpPr/>
          <p:nvPr/>
        </p:nvSpPr>
        <p:spPr>
          <a:xfrm>
            <a:off x="107504" y="6497958"/>
            <a:ext cx="466352" cy="27829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Прямоугольник 10"/>
          <p:cNvSpPr/>
          <p:nvPr/>
        </p:nvSpPr>
        <p:spPr>
          <a:xfrm>
            <a:off x="194211" y="3573016"/>
            <a:ext cx="4094948" cy="2677656"/>
          </a:xfrm>
          <a:prstGeom prst="rect">
            <a:avLst/>
          </a:prstGeom>
          <a:ln w="28575"/>
        </p:spPr>
        <p:style>
          <a:lnRef idx="1">
            <a:schemeClr val="accent4"/>
          </a:lnRef>
          <a:fillRef idx="2">
            <a:schemeClr val="accent4"/>
          </a:fillRef>
          <a:effectRef idx="1">
            <a:schemeClr val="accent4"/>
          </a:effectRef>
          <a:fontRef idx="minor">
            <a:schemeClr val="dk1"/>
          </a:fontRef>
        </p:style>
        <p:txBody>
          <a:bodyPr wrap="square" anchor="ctr">
            <a:spAutoFit/>
          </a:bodyPr>
          <a:lstStyle/>
          <a:p>
            <a:r>
              <a:rPr lang="ru-RU" sz="2800" dirty="0" smtClean="0">
                <a:latin typeface="Times New Roman" pitchFamily="18" charset="0"/>
                <a:cs typeface="Times New Roman" pitchFamily="18" charset="0"/>
              </a:rPr>
              <a:t>Часть </a:t>
            </a:r>
            <a:r>
              <a:rPr lang="ru-RU" sz="2800" dirty="0">
                <a:latin typeface="Times New Roman" pitchFamily="18" charset="0"/>
                <a:cs typeface="Times New Roman" pitchFamily="18" charset="0"/>
              </a:rPr>
              <a:t>машин разила короткими стрелами через предварительно приготовленные в городской стене отверстия. </a:t>
            </a:r>
          </a:p>
        </p:txBody>
      </p:sp>
      <p:pic>
        <p:nvPicPr>
          <p:cNvPr id="12" name="Рисунок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08059" y="1700808"/>
            <a:ext cx="3976032" cy="3889597"/>
          </a:xfrm>
          <a:prstGeom prst="rect">
            <a:avLst/>
          </a:prstGeom>
        </p:spPr>
      </p:pic>
      <p:sp>
        <p:nvSpPr>
          <p:cNvPr id="13" name="Прямоугольник 12"/>
          <p:cNvSpPr/>
          <p:nvPr/>
        </p:nvSpPr>
        <p:spPr>
          <a:xfrm>
            <a:off x="4902569" y="5755654"/>
            <a:ext cx="3672408" cy="830997"/>
          </a:xfrm>
          <a:prstGeom prst="rect">
            <a:avLst/>
          </a:prstGeom>
          <a:ln/>
        </p:spPr>
        <p:style>
          <a:lnRef idx="1">
            <a:schemeClr val="accent5"/>
          </a:lnRef>
          <a:fillRef idx="3">
            <a:schemeClr val="accent5"/>
          </a:fillRef>
          <a:effectRef idx="2">
            <a:schemeClr val="accent5"/>
          </a:effectRef>
          <a:fontRef idx="minor">
            <a:schemeClr val="lt1"/>
          </a:fontRef>
        </p:style>
        <p:txBody>
          <a:bodyPr wrap="square" anchor="ctr">
            <a:spAutoFit/>
          </a:bodyPr>
          <a:lstStyle/>
          <a:p>
            <a:pPr algn="ctr"/>
            <a:r>
              <a:rPr lang="ru-RU" sz="2400" b="1" dirty="0" smtClean="0">
                <a:latin typeface="Times New Roman" pitchFamily="18" charset="0"/>
                <a:cs typeface="Times New Roman" pitchFamily="18" charset="0"/>
              </a:rPr>
              <a:t>Установка Архимеда для метания крупных стрел</a:t>
            </a:r>
            <a:endParaRPr lang="ru-RU" sz="2400" b="1" dirty="0">
              <a:latin typeface="Times New Roman" pitchFamily="18" charset="0"/>
              <a:cs typeface="Times New Roman" pitchFamily="18" charset="0"/>
            </a:endParaRPr>
          </a:p>
        </p:txBody>
      </p:sp>
    </p:spTree>
    <p:extLst>
      <p:ext uri="{BB962C8B-B14F-4D97-AF65-F5344CB8AC3E}">
        <p14:creationId xmlns:p14="http://schemas.microsoft.com/office/powerpoint/2010/main" val="1428026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hidden"/>
                                      </p:to>
                                    </p:set>
                                  </p:childTnLst>
                                </p:cTn>
                              </p:par>
                            </p:childTnLst>
                          </p:cTn>
                        </p:par>
                        <p:par>
                          <p:cTn id="9" fill="hold">
                            <p:stCondLst>
                              <p:cond delay="0"/>
                            </p:stCondLst>
                            <p:childTnLst>
                              <p:par>
                                <p:cTn id="10" presetID="22" presetClass="entr" presetSubtype="4"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160338"/>
            <a:ext cx="8856984" cy="1152128"/>
          </a:xfrm>
          <a:ln/>
        </p:spPr>
        <p:style>
          <a:lnRef idx="3">
            <a:schemeClr val="lt1"/>
          </a:lnRef>
          <a:fillRef idx="1">
            <a:schemeClr val="accent6"/>
          </a:fillRef>
          <a:effectRef idx="1">
            <a:schemeClr val="accent6"/>
          </a:effectRef>
          <a:fontRef idx="minor">
            <a:schemeClr val="lt1"/>
          </a:fontRef>
        </p:style>
        <p:txBody>
          <a:bodyPr anchor="ct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spc="50" dirty="0" smtClean="0">
                <a:ln w="11430"/>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rPr>
              <a:t>Изобретения Архимеда</a:t>
            </a:r>
            <a:endParaRPr lang="ru-RU" sz="5400" b="1" spc="50" dirty="0">
              <a:ln w="11430"/>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sp>
        <p:nvSpPr>
          <p:cNvPr id="25602" name="AutoShape 2" descr="Коготь Архимеда"/>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25604" name="AutoShape 4" descr="Коготь Архимеда"/>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25606" name="Picture 6" descr="Picture background"/>
          <p:cNvPicPr>
            <a:picLocks noChangeAspect="1" noChangeArrowheads="1"/>
          </p:cNvPicPr>
          <p:nvPr/>
        </p:nvPicPr>
        <p:blipFill>
          <a:blip r:embed="rId2" cstate="print"/>
          <a:srcRect/>
          <a:stretch>
            <a:fillRect/>
          </a:stretch>
        </p:blipFill>
        <p:spPr bwMode="auto">
          <a:xfrm>
            <a:off x="4499992" y="1556791"/>
            <a:ext cx="4464496" cy="3139321"/>
          </a:xfrm>
          <a:prstGeom prst="rect">
            <a:avLst/>
          </a:prstGeom>
          <a:noFill/>
          <a:ln w="28575">
            <a:solidFill>
              <a:srgbClr val="000000"/>
            </a:solidFill>
          </a:ln>
        </p:spPr>
      </p:pic>
      <p:sp>
        <p:nvSpPr>
          <p:cNvPr id="6" name="Прямоугольник 5"/>
          <p:cNvSpPr/>
          <p:nvPr/>
        </p:nvSpPr>
        <p:spPr>
          <a:xfrm>
            <a:off x="153453" y="1556792"/>
            <a:ext cx="4104456" cy="3139321"/>
          </a:xfrm>
          <a:prstGeom prst="rect">
            <a:avLst/>
          </a:prstGeom>
          <a:ln w="28575"/>
        </p:spPr>
        <p:style>
          <a:lnRef idx="1">
            <a:schemeClr val="accent4"/>
          </a:lnRef>
          <a:fillRef idx="2">
            <a:schemeClr val="accent4"/>
          </a:fillRef>
          <a:effectRef idx="1">
            <a:schemeClr val="accent4"/>
          </a:effectRef>
          <a:fontRef idx="minor">
            <a:schemeClr val="dk1"/>
          </a:fontRef>
        </p:style>
        <p:txBody>
          <a:bodyPr wrap="square" anchor="ctr">
            <a:spAutoFit/>
          </a:bodyPr>
          <a:lstStyle/>
          <a:p>
            <a:r>
              <a:rPr lang="ru-RU" sz="2200" b="1" dirty="0" smtClean="0">
                <a:latin typeface="Times New Roman" pitchFamily="18" charset="0"/>
                <a:cs typeface="Times New Roman" pitchFamily="18" charset="0"/>
              </a:rPr>
              <a:t>Коготь Архимеда</a:t>
            </a:r>
            <a:r>
              <a:rPr lang="ru-RU" sz="2200" dirty="0" smtClean="0">
                <a:latin typeface="Times New Roman" pitchFamily="18" charset="0"/>
                <a:cs typeface="Times New Roman" pitchFamily="18" charset="0"/>
              </a:rPr>
              <a:t> — изобретение древнегреческого учёного и математика Архимеда. Коготь выглядел наподобие гигантского крана, оснащённого большими крюками-кошками. Коготь Архимеда часто называют </a:t>
            </a:r>
            <a:r>
              <a:rPr lang="ru-RU" sz="2200" i="1" dirty="0" smtClean="0">
                <a:latin typeface="Times New Roman" pitchFamily="18" charset="0"/>
                <a:cs typeface="Times New Roman" pitchFamily="18" charset="0"/>
              </a:rPr>
              <a:t>супероружием</a:t>
            </a:r>
            <a:r>
              <a:rPr lang="ru-RU" sz="2200" dirty="0" smtClean="0">
                <a:latin typeface="Times New Roman" pitchFamily="18" charset="0"/>
                <a:cs typeface="Times New Roman" pitchFamily="18" charset="0"/>
              </a:rPr>
              <a:t> </a:t>
            </a:r>
          </a:p>
          <a:p>
            <a:r>
              <a:rPr lang="ru-RU" sz="2200" dirty="0" smtClean="0">
                <a:latin typeface="Times New Roman" pitchFamily="18" charset="0"/>
                <a:cs typeface="Times New Roman" pitchFamily="18" charset="0"/>
              </a:rPr>
              <a:t>древнего мира.</a:t>
            </a:r>
            <a:endParaRPr lang="ru-RU" sz="2200" dirty="0">
              <a:latin typeface="Times New Roman" pitchFamily="18" charset="0"/>
              <a:cs typeface="Times New Roman" pitchFamily="18" charset="0"/>
            </a:endParaRPr>
          </a:p>
        </p:txBody>
      </p:sp>
      <p:sp>
        <p:nvSpPr>
          <p:cNvPr id="7" name="Прямоугольник 6"/>
          <p:cNvSpPr/>
          <p:nvPr/>
        </p:nvSpPr>
        <p:spPr>
          <a:xfrm>
            <a:off x="153453" y="4869160"/>
            <a:ext cx="8784976" cy="1446550"/>
          </a:xfrm>
          <a:prstGeom prst="rect">
            <a:avLst/>
          </a:prstGeom>
          <a:ln w="28575"/>
        </p:spPr>
        <p:style>
          <a:lnRef idx="1">
            <a:schemeClr val="accent6"/>
          </a:lnRef>
          <a:fillRef idx="2">
            <a:schemeClr val="accent6"/>
          </a:fillRef>
          <a:effectRef idx="1">
            <a:schemeClr val="accent6"/>
          </a:effectRef>
          <a:fontRef idx="minor">
            <a:schemeClr val="dk1"/>
          </a:fontRef>
        </p:style>
        <p:txBody>
          <a:bodyPr wrap="square" anchor="ctr">
            <a:spAutoFit/>
          </a:bodyPr>
          <a:lstStyle/>
          <a:p>
            <a:r>
              <a:rPr lang="ru-RU" sz="2200" dirty="0" smtClean="0">
                <a:latin typeface="Times New Roman" pitchFamily="18" charset="0"/>
                <a:cs typeface="Times New Roman" pitchFamily="18" charset="0"/>
              </a:rPr>
              <a:t>Изначально этот вид оружия создавался для конкретной цели - защиты городских стен Сиракуз от римских захватчиков во время Пунической войны (218 - 201 гг. до н. э.). Позднее, «когти Архимеда» были спроектированы и созданы в III веке до н. э.</a:t>
            </a:r>
            <a:endParaRPr lang="ru-RU" sz="2200" dirty="0">
              <a:latin typeface="Times New Roman" pitchFamily="18" charset="0"/>
              <a:cs typeface="Times New Roman" pitchFamily="18" charset="0"/>
            </a:endParaRPr>
          </a:p>
        </p:txBody>
      </p:sp>
      <p:sp>
        <p:nvSpPr>
          <p:cNvPr id="8" name="Управляющая кнопка: далее 7">
            <a:hlinkClick r:id="" action="ppaction://hlinkshowjump?jump=nextslide" highlightClick="1"/>
          </p:cNvPr>
          <p:cNvSpPr/>
          <p:nvPr/>
        </p:nvSpPr>
        <p:spPr>
          <a:xfrm>
            <a:off x="8649084" y="6571129"/>
            <a:ext cx="466352" cy="286871"/>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Управляющая кнопка: назад 8">
            <a:hlinkClick r:id="" action="ppaction://hlinkshowjump?jump=previousslide" highlightClick="1"/>
          </p:cNvPr>
          <p:cNvSpPr/>
          <p:nvPr/>
        </p:nvSpPr>
        <p:spPr>
          <a:xfrm>
            <a:off x="8028384" y="6579705"/>
            <a:ext cx="466352" cy="27829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116632"/>
            <a:ext cx="8784976" cy="1224136"/>
          </a:xfrm>
          <a:ln/>
        </p:spPr>
        <p:style>
          <a:lnRef idx="3">
            <a:schemeClr val="lt1"/>
          </a:lnRef>
          <a:fillRef idx="1">
            <a:schemeClr val="accent6"/>
          </a:fillRef>
          <a:effectRef idx="1">
            <a:schemeClr val="accent6"/>
          </a:effectRef>
          <a:fontRef idx="minor">
            <a:schemeClr val="lt1"/>
          </a:fontRef>
        </p:style>
        <p:txBody>
          <a:bodyPr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6000" b="1" spc="50" dirty="0" smtClean="0">
                <a:ln w="11430"/>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rPr>
              <a:t>Закон Архимеда</a:t>
            </a:r>
            <a:endParaRPr lang="ru-RU" sz="6000" b="1" spc="50" dirty="0">
              <a:ln w="11430"/>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sp>
        <p:nvSpPr>
          <p:cNvPr id="3" name="Прямоугольник 2"/>
          <p:cNvSpPr/>
          <p:nvPr/>
        </p:nvSpPr>
        <p:spPr>
          <a:xfrm>
            <a:off x="225751" y="3501008"/>
            <a:ext cx="3960440" cy="2923877"/>
          </a:xfrm>
          <a:prstGeom prst="rect">
            <a:avLst/>
          </a:prstGeom>
          <a:ln w="28575"/>
        </p:spPr>
        <p:style>
          <a:lnRef idx="1">
            <a:schemeClr val="accent4"/>
          </a:lnRef>
          <a:fillRef idx="2">
            <a:schemeClr val="accent4"/>
          </a:fillRef>
          <a:effectRef idx="1">
            <a:schemeClr val="accent4"/>
          </a:effectRef>
          <a:fontRef idx="minor">
            <a:schemeClr val="dk1"/>
          </a:fontRef>
        </p:style>
        <p:txBody>
          <a:bodyPr wrap="square" anchor="ctr">
            <a:spAutoFit/>
          </a:bodyPr>
          <a:lstStyle/>
          <a:p>
            <a:r>
              <a:rPr lang="ru-RU" sz="2300" b="1" dirty="0">
                <a:latin typeface="Times New Roman" pitchFamily="18" charset="0"/>
                <a:cs typeface="Times New Roman" pitchFamily="18" charset="0"/>
              </a:rPr>
              <a:t>З</a:t>
            </a:r>
            <a:r>
              <a:rPr lang="ru-RU" sz="2300" b="1" dirty="0" smtClean="0">
                <a:latin typeface="Times New Roman" pitchFamily="18" charset="0"/>
                <a:cs typeface="Times New Roman" pitchFamily="18" charset="0"/>
              </a:rPr>
              <a:t>акон Архимеда </a:t>
            </a:r>
            <a:r>
              <a:rPr lang="ru-RU" sz="2300" dirty="0" smtClean="0">
                <a:latin typeface="Times New Roman" pitchFamily="18" charset="0"/>
                <a:cs typeface="Times New Roman" pitchFamily="18" charset="0"/>
              </a:rPr>
              <a:t>– один из главных законов гидростатики и статики газов: «На тело, погружённое в жидкость (или газ), действует выталкивающая сила, равная весу жидкости (или газа) в объёме тела».</a:t>
            </a:r>
            <a:endParaRPr lang="ru-RU" sz="2300" dirty="0">
              <a:latin typeface="Times New Roman" pitchFamily="18" charset="0"/>
              <a:cs typeface="Times New Roman" pitchFamily="18" charset="0"/>
            </a:endParaRPr>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75496" y="3717032"/>
            <a:ext cx="4403690" cy="230425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Прямоугольник 11"/>
          <p:cNvSpPr/>
          <p:nvPr/>
        </p:nvSpPr>
        <p:spPr>
          <a:xfrm>
            <a:off x="179512" y="1556792"/>
            <a:ext cx="8784976" cy="1785104"/>
          </a:xfrm>
          <a:prstGeom prst="rect">
            <a:avLst/>
          </a:prstGeom>
          <a:ln w="28575"/>
        </p:spPr>
        <p:style>
          <a:lnRef idx="1">
            <a:schemeClr val="accent4"/>
          </a:lnRef>
          <a:fillRef idx="2">
            <a:schemeClr val="accent4"/>
          </a:fillRef>
          <a:effectRef idx="1">
            <a:schemeClr val="accent4"/>
          </a:effectRef>
          <a:fontRef idx="minor">
            <a:schemeClr val="dk1"/>
          </a:fontRef>
        </p:style>
        <p:txBody>
          <a:bodyPr wrap="square" anchor="ctr">
            <a:spAutoFit/>
          </a:bodyPr>
          <a:lstStyle/>
          <a:p>
            <a:r>
              <a:rPr lang="ru-RU" sz="2200" dirty="0" smtClean="0">
                <a:latin typeface="Times New Roman" pitchFamily="18" charset="0"/>
                <a:cs typeface="Times New Roman" pitchFamily="18" charset="0"/>
              </a:rPr>
              <a:t>Легенды рассказывают, что Архимед забывал о пище, готов был чертить везде: в пыли, пепле, на песке, даже на собственном теле. Однажды в ванне его вдруг осенила мысль о выталкивающей силе, действующей на погруженное в жидкость тело и, забыв обо всем, голый, бежал он по улицам Сиракуз с победным кличем: «Я нашел!».</a:t>
            </a:r>
            <a:endParaRPr lang="ru-RU" sz="2200" dirty="0">
              <a:latin typeface="Times New Roman" pitchFamily="18" charset="0"/>
              <a:cs typeface="Times New Roman" pitchFamily="18" charset="0"/>
            </a:endParaRPr>
          </a:p>
        </p:txBody>
      </p:sp>
      <p:sp>
        <p:nvSpPr>
          <p:cNvPr id="6" name="Управляющая кнопка: далее 5">
            <a:hlinkClick r:id="" action="ppaction://hlinkshowjump?jump=nextslide" highlightClick="1"/>
          </p:cNvPr>
          <p:cNvSpPr/>
          <p:nvPr/>
        </p:nvSpPr>
        <p:spPr>
          <a:xfrm>
            <a:off x="8646010" y="6557708"/>
            <a:ext cx="466352" cy="286871"/>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Управляющая кнопка: назад 6">
            <a:hlinkClick r:id="" action="ppaction://hlinkshowjump?jump=previousslide" highlightClick="1"/>
          </p:cNvPr>
          <p:cNvSpPr/>
          <p:nvPr/>
        </p:nvSpPr>
        <p:spPr>
          <a:xfrm>
            <a:off x="7956376" y="6550122"/>
            <a:ext cx="466352" cy="27829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Управляющая кнопка: домой 7">
            <a:hlinkClick r:id="rId3" action="ppaction://hlinksldjump" highlightClick="1"/>
          </p:cNvPr>
          <p:cNvSpPr/>
          <p:nvPr/>
        </p:nvSpPr>
        <p:spPr>
          <a:xfrm>
            <a:off x="43030" y="6506081"/>
            <a:ext cx="394344" cy="32233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46983718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116632"/>
            <a:ext cx="8784976" cy="1224136"/>
          </a:xfrm>
          <a:ln/>
        </p:spPr>
        <p:style>
          <a:lnRef idx="3">
            <a:schemeClr val="lt1"/>
          </a:lnRef>
          <a:fillRef idx="1">
            <a:schemeClr val="accent6"/>
          </a:fillRef>
          <a:effectRef idx="1">
            <a:schemeClr val="accent6"/>
          </a:effectRef>
          <a:fontRef idx="minor">
            <a:schemeClr val="lt1"/>
          </a:fontRef>
        </p:style>
        <p:txBody>
          <a:bodyPr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6000" b="1" spc="50" dirty="0" smtClean="0">
                <a:ln w="11430"/>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rPr>
              <a:t>Зеркало Архимеда</a:t>
            </a:r>
            <a:endParaRPr lang="ru-RU" sz="6000" b="1" spc="50" dirty="0">
              <a:ln w="11430"/>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sp>
        <p:nvSpPr>
          <p:cNvPr id="4" name="Прямоугольник 3"/>
          <p:cNvSpPr/>
          <p:nvPr/>
        </p:nvSpPr>
        <p:spPr>
          <a:xfrm>
            <a:off x="179512" y="1700808"/>
            <a:ext cx="8784976" cy="1154162"/>
          </a:xfrm>
          <a:prstGeom prst="rect">
            <a:avLst/>
          </a:prstGeom>
          <a:ln w="28575"/>
        </p:spPr>
        <p:style>
          <a:lnRef idx="1">
            <a:schemeClr val="accent4"/>
          </a:lnRef>
          <a:fillRef idx="2">
            <a:schemeClr val="accent4"/>
          </a:fillRef>
          <a:effectRef idx="1">
            <a:schemeClr val="accent4"/>
          </a:effectRef>
          <a:fontRef idx="minor">
            <a:schemeClr val="dk1"/>
          </a:fontRef>
        </p:style>
        <p:txBody>
          <a:bodyPr wrap="square" anchor="ctr">
            <a:spAutoFit/>
          </a:bodyPr>
          <a:lstStyle/>
          <a:p>
            <a:r>
              <a:rPr lang="ru-RU" sz="2300" dirty="0" smtClean="0">
                <a:latin typeface="Times New Roman" pitchFamily="18" charset="0"/>
                <a:cs typeface="Times New Roman" pitchFamily="18" charset="0"/>
              </a:rPr>
              <a:t>Будучи также гениальным инженером, он за свою жизнь изобрел множество оборонных сооружений и видов оружия, в том числе и знаменитое </a:t>
            </a:r>
            <a:r>
              <a:rPr lang="ru-RU" sz="2300" b="1" dirty="0" smtClean="0">
                <a:latin typeface="Times New Roman" pitchFamily="18" charset="0"/>
                <a:cs typeface="Times New Roman" pitchFamily="18" charset="0"/>
              </a:rPr>
              <a:t>«Зеркало Архимеда».</a:t>
            </a:r>
            <a:endParaRPr lang="ru-RU" sz="2300" b="1" dirty="0">
              <a:latin typeface="Times New Roman" pitchFamily="18" charset="0"/>
              <a:cs typeface="Times New Roman" pitchFamily="18" charset="0"/>
            </a:endParaRPr>
          </a:p>
        </p:txBody>
      </p:sp>
      <p:cxnSp>
        <p:nvCxnSpPr>
          <p:cNvPr id="6" name="Прямая со стрелкой 5"/>
          <p:cNvCxnSpPr/>
          <p:nvPr/>
        </p:nvCxnSpPr>
        <p:spPr>
          <a:xfrm flipH="1">
            <a:off x="1675456" y="2996952"/>
            <a:ext cx="1384376" cy="57606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7" name="Прямая со стрелкой 6"/>
          <p:cNvCxnSpPr/>
          <p:nvPr/>
        </p:nvCxnSpPr>
        <p:spPr>
          <a:xfrm>
            <a:off x="5220072" y="2996952"/>
            <a:ext cx="1296144" cy="648072"/>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11" name="Прямоугольник 10"/>
          <p:cNvSpPr/>
          <p:nvPr/>
        </p:nvSpPr>
        <p:spPr>
          <a:xfrm>
            <a:off x="193956" y="3917178"/>
            <a:ext cx="4090011" cy="2462213"/>
          </a:xfrm>
          <a:prstGeom prst="rect">
            <a:avLst/>
          </a:prstGeom>
          <a:ln w="28575"/>
        </p:spPr>
        <p:style>
          <a:lnRef idx="1">
            <a:schemeClr val="accent6"/>
          </a:lnRef>
          <a:fillRef idx="2">
            <a:schemeClr val="accent6"/>
          </a:fillRef>
          <a:effectRef idx="1">
            <a:schemeClr val="accent6"/>
          </a:effectRef>
          <a:fontRef idx="minor">
            <a:schemeClr val="dk1"/>
          </a:fontRef>
        </p:style>
        <p:txBody>
          <a:bodyPr wrap="square" anchor="t">
            <a:spAutoFit/>
          </a:bodyPr>
          <a:lstStyle/>
          <a:p>
            <a:r>
              <a:rPr lang="ru-RU" sz="2200" dirty="0" smtClean="0">
                <a:latin typeface="Times New Roman" pitchFamily="18" charset="0"/>
                <a:cs typeface="Times New Roman" pitchFamily="18" charset="0"/>
              </a:rPr>
              <a:t>Архимед направил специальное зеркало на Солнце, и благодаря особой конструкции зеркала, сумел воспламенить солнечным светом воздух. Направив лучи на вражеские корабли, Архимед сжег их дотла.</a:t>
            </a:r>
            <a:endParaRPr lang="ru-RU" sz="2200" dirty="0">
              <a:latin typeface="Times New Roman" pitchFamily="18" charset="0"/>
              <a:cs typeface="Times New Roman" pitchFamily="18" charset="0"/>
            </a:endParaRPr>
          </a:p>
        </p:txBody>
      </p:sp>
      <p:pic>
        <p:nvPicPr>
          <p:cNvPr id="21506" name="Picture 2" descr="Picture background"/>
          <p:cNvPicPr>
            <a:picLocks noChangeAspect="1" noChangeArrowheads="1"/>
          </p:cNvPicPr>
          <p:nvPr/>
        </p:nvPicPr>
        <p:blipFill>
          <a:blip r:embed="rId2" cstate="print"/>
          <a:srcRect/>
          <a:stretch>
            <a:fillRect/>
          </a:stretch>
        </p:blipFill>
        <p:spPr bwMode="auto">
          <a:xfrm>
            <a:off x="4499992" y="3917178"/>
            <a:ext cx="4464496" cy="2464150"/>
          </a:xfrm>
          <a:prstGeom prst="rect">
            <a:avLst/>
          </a:prstGeom>
          <a:noFill/>
          <a:ln w="28575">
            <a:solidFill>
              <a:schemeClr val="tx1"/>
            </a:solidFill>
          </a:ln>
        </p:spPr>
      </p:pic>
      <p:sp>
        <p:nvSpPr>
          <p:cNvPr id="8" name="Управляющая кнопка: далее 7">
            <a:hlinkClick r:id="" action="ppaction://hlinkshowjump?jump=nextslide" highlightClick="1"/>
          </p:cNvPr>
          <p:cNvSpPr/>
          <p:nvPr/>
        </p:nvSpPr>
        <p:spPr>
          <a:xfrm>
            <a:off x="8657759" y="6571129"/>
            <a:ext cx="466352" cy="286871"/>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Управляющая кнопка: назад 8">
            <a:hlinkClick r:id="" action="ppaction://hlinkshowjump?jump=previousslide" highlightClick="1"/>
          </p:cNvPr>
          <p:cNvSpPr/>
          <p:nvPr/>
        </p:nvSpPr>
        <p:spPr>
          <a:xfrm>
            <a:off x="7956376" y="6550122"/>
            <a:ext cx="466352" cy="27829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Управляющая кнопка: домой 9">
            <a:hlinkClick r:id="rId3" action="ppaction://hlinksldjump" highlightClick="1"/>
          </p:cNvPr>
          <p:cNvSpPr/>
          <p:nvPr/>
        </p:nvSpPr>
        <p:spPr>
          <a:xfrm>
            <a:off x="43030" y="6506081"/>
            <a:ext cx="394344" cy="32233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188640"/>
            <a:ext cx="8784976" cy="1152128"/>
          </a:xfrm>
          <a:ln/>
        </p:spPr>
        <p:style>
          <a:lnRef idx="3">
            <a:schemeClr val="lt1"/>
          </a:lnRef>
          <a:fillRef idx="1">
            <a:schemeClr val="accent6"/>
          </a:fillRef>
          <a:effectRef idx="1">
            <a:schemeClr val="accent6"/>
          </a:effectRef>
          <a:fontRef idx="minor">
            <a:schemeClr val="lt1"/>
          </a:fontRef>
        </p:style>
        <p:txBody>
          <a:bodyPr anchor="ct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6000" b="1" spc="50" dirty="0" smtClean="0">
                <a:ln w="11430">
                  <a:solidFill>
                    <a:schemeClr val="tx2">
                      <a:lumMod val="75000"/>
                      <a:lumOff val="25000"/>
                    </a:schemeClr>
                  </a:solidFill>
                </a:ln>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rPr>
              <a:t>Архимед - математик</a:t>
            </a:r>
            <a:endParaRPr lang="ru-RU" sz="6000" b="1" spc="50" dirty="0">
              <a:ln w="11430">
                <a:solidFill>
                  <a:schemeClr val="tx2">
                    <a:lumMod val="75000"/>
                    <a:lumOff val="25000"/>
                  </a:schemeClr>
                </a:solidFill>
              </a:ln>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sp>
        <p:nvSpPr>
          <p:cNvPr id="3" name="Прямоугольник 2"/>
          <p:cNvSpPr/>
          <p:nvPr/>
        </p:nvSpPr>
        <p:spPr>
          <a:xfrm>
            <a:off x="179512" y="1574646"/>
            <a:ext cx="2952328" cy="4939814"/>
          </a:xfrm>
          <a:prstGeom prst="rect">
            <a:avLst/>
          </a:prstGeom>
          <a:ln w="28575"/>
        </p:spPr>
        <p:style>
          <a:lnRef idx="1">
            <a:schemeClr val="accent4"/>
          </a:lnRef>
          <a:fillRef idx="2">
            <a:schemeClr val="accent4"/>
          </a:fillRef>
          <a:effectRef idx="1">
            <a:schemeClr val="accent4"/>
          </a:effectRef>
          <a:fontRef idx="minor">
            <a:schemeClr val="dk1"/>
          </a:fontRef>
        </p:style>
        <p:txBody>
          <a:bodyPr wrap="square" anchor="ctr">
            <a:spAutoFit/>
          </a:bodyPr>
          <a:lstStyle/>
          <a:p>
            <a:r>
              <a:rPr lang="ru-RU" sz="2100" dirty="0" smtClean="0">
                <a:latin typeface="Times New Roman" pitchFamily="18" charset="0"/>
                <a:cs typeface="Times New Roman" pitchFamily="18" charset="0"/>
              </a:rPr>
              <a:t>Архимед был еще и выдающимся математиком. Эта наука была настоящей страстью исследователя. Плутарх писал, что когда древнегреческий ученый занимался математикой, он забывал про все на свете. Главной темой исследований Архимеда был математический анализ.</a:t>
            </a:r>
            <a:endParaRPr lang="ru-RU" sz="2100" dirty="0">
              <a:latin typeface="Times New Roman" pitchFamily="18" charset="0"/>
              <a:cs typeface="Times New Roman" pitchFamily="18" charset="0"/>
            </a:endParaRPr>
          </a:p>
        </p:txBody>
      </p:sp>
      <p:sp>
        <p:nvSpPr>
          <p:cNvPr id="4" name="Прямоугольник 3"/>
          <p:cNvSpPr/>
          <p:nvPr/>
        </p:nvSpPr>
        <p:spPr>
          <a:xfrm>
            <a:off x="3347864" y="1556792"/>
            <a:ext cx="5652120" cy="1708160"/>
          </a:xfrm>
          <a:prstGeom prst="rect">
            <a:avLst/>
          </a:prstGeom>
          <a:ln w="28575"/>
        </p:spPr>
        <p:style>
          <a:lnRef idx="1">
            <a:schemeClr val="accent4"/>
          </a:lnRef>
          <a:fillRef idx="2">
            <a:schemeClr val="accent4"/>
          </a:fillRef>
          <a:effectRef idx="1">
            <a:schemeClr val="accent4"/>
          </a:effectRef>
          <a:fontRef idx="minor">
            <a:schemeClr val="dk1"/>
          </a:fontRef>
        </p:style>
        <p:txBody>
          <a:bodyPr wrap="square" anchor="ctr">
            <a:spAutoFit/>
          </a:bodyPr>
          <a:lstStyle/>
          <a:p>
            <a:r>
              <a:rPr lang="ru-RU" sz="2100" dirty="0" smtClean="0">
                <a:latin typeface="Times New Roman" pitchFamily="18" charset="0"/>
                <a:cs typeface="Times New Roman" pitchFamily="18" charset="0"/>
              </a:rPr>
              <a:t>Задачи, решенные Архимедом, сложны и красивы сами по себе. Многие математики использовали их решения как подсказки при освоении и построении современного математического анализа.</a:t>
            </a:r>
          </a:p>
        </p:txBody>
      </p:sp>
      <mc:AlternateContent xmlns:mc="http://schemas.openxmlformats.org/markup-compatibility/2006" xmlns:a14="http://schemas.microsoft.com/office/drawing/2010/main">
        <mc:Choice Requires="a14">
          <p:sp>
            <p:nvSpPr>
              <p:cNvPr id="22529" name="Rectangle 1"/>
              <p:cNvSpPr>
                <a:spLocks noChangeArrowheads="1"/>
              </p:cNvSpPr>
              <p:nvPr/>
            </p:nvSpPr>
            <p:spPr bwMode="auto">
              <a:xfrm>
                <a:off x="3347864" y="3432431"/>
                <a:ext cx="5616624" cy="3163238"/>
              </a:xfrm>
              <a:prstGeom prst="rect">
                <a:avLst/>
              </a:prstGeom>
              <a:ln w="28575">
                <a:headEnd/>
                <a:tailEnd/>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100" b="0" i="0" u="none" strike="noStrike" cap="none" normalizeH="0" baseline="0" dirty="0" smtClean="0">
                    <a:ln>
                      <a:noFill/>
                    </a:ln>
                    <a:solidFill>
                      <a:srgbClr val="000000"/>
                    </a:solidFill>
                    <a:effectLst/>
                    <a:latin typeface="Times New Roman" pitchFamily="18" charset="0"/>
                    <a:cs typeface="Times New Roman" pitchFamily="18" charset="0"/>
                  </a:rPr>
                  <a:t>Архимед доказал несколько замечательных геометрических соотношений.</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100" b="0" i="0" u="none" strike="noStrike" cap="none" normalizeH="0" baseline="0" dirty="0" smtClean="0">
                    <a:ln>
                      <a:noFill/>
                    </a:ln>
                    <a:solidFill>
                      <a:srgbClr val="000000"/>
                    </a:solidFill>
                    <a:effectLst/>
                    <a:latin typeface="Times New Roman" pitchFamily="18" charset="0"/>
                    <a:cs typeface="Times New Roman" pitchFamily="18" charset="0"/>
                  </a:rPr>
                  <a:t>Например, он открыл, что объем шара и описанного около него цилиндра относятся как . Он также исследовал число </a:t>
                </a:r>
                <a14:m>
                  <m:oMath xmlns:m="http://schemas.openxmlformats.org/officeDocument/2006/math">
                    <m:r>
                      <a:rPr kumimoji="0" lang="ru-RU" sz="2100" b="0" i="1" u="none" strike="noStrike" cap="none" normalizeH="0" baseline="0" smtClean="0">
                        <a:ln>
                          <a:noFill/>
                        </a:ln>
                        <a:solidFill>
                          <a:srgbClr val="000000"/>
                        </a:solidFill>
                        <a:effectLst/>
                        <a:latin typeface="Cambria Math"/>
                        <a:ea typeface="Cambria Math"/>
                        <a:cs typeface="Times New Roman" pitchFamily="18" charset="0"/>
                      </a:rPr>
                      <m:t>𝜋</m:t>
                    </m:r>
                  </m:oMath>
                </a14:m>
                <a:r>
                  <a:rPr kumimoji="0" lang="ru-RU" sz="2100" b="0" i="0" u="none" strike="noStrike" cap="none" normalizeH="0" baseline="0" dirty="0" smtClean="0">
                    <a:ln>
                      <a:noFill/>
                    </a:ln>
                    <a:solidFill>
                      <a:srgbClr val="000000"/>
                    </a:solidFill>
                    <a:effectLst/>
                    <a:latin typeface="Times New Roman" pitchFamily="18" charset="0"/>
                    <a:cs typeface="Times New Roman" pitchFamily="18" charset="0"/>
                  </a:rPr>
                  <a:t>, и установил, что оно больше </a:t>
                </a:r>
                <a:r>
                  <a:rPr kumimoji="0" lang="ru-RU" sz="2100" b="0" i="1" u="none" strike="noStrike" cap="none" normalizeH="0" baseline="0" dirty="0" smtClean="0">
                    <a:ln>
                      <a:noFill/>
                    </a:ln>
                    <a:solidFill>
                      <a:srgbClr val="000000"/>
                    </a:solidFill>
                    <a:effectLst/>
                    <a:latin typeface="Times New Roman" pitchFamily="18" charset="0"/>
                    <a:cs typeface="Times New Roman" pitchFamily="18" charset="0"/>
                  </a:rPr>
                  <a:t>3</a:t>
                </a:r>
                <a14:m>
                  <m:oMath xmlns:m="http://schemas.openxmlformats.org/officeDocument/2006/math">
                    <m:f>
                      <m:fPr>
                        <m:ctrlPr>
                          <a:rPr kumimoji="0" lang="ru-RU" sz="2100" b="0" i="1" u="none" strike="noStrike" cap="none" normalizeH="0" baseline="0" smtClean="0">
                            <a:ln>
                              <a:noFill/>
                            </a:ln>
                            <a:solidFill>
                              <a:srgbClr val="000000"/>
                            </a:solidFill>
                            <a:effectLst/>
                            <a:latin typeface="Cambria Math"/>
                            <a:cs typeface="Times New Roman" pitchFamily="18" charset="0"/>
                          </a:rPr>
                        </m:ctrlPr>
                      </m:fPr>
                      <m:num>
                        <m:r>
                          <a:rPr kumimoji="0" lang="ru-RU" sz="2100" b="0" i="1" u="none" strike="noStrike" cap="none" normalizeH="0" baseline="0" smtClean="0">
                            <a:ln>
                              <a:noFill/>
                            </a:ln>
                            <a:solidFill>
                              <a:srgbClr val="000000"/>
                            </a:solidFill>
                            <a:effectLst/>
                            <a:latin typeface="Cambria Math"/>
                            <a:cs typeface="Times New Roman" pitchFamily="18" charset="0"/>
                          </a:rPr>
                          <m:t>10</m:t>
                        </m:r>
                      </m:num>
                      <m:den>
                        <m:r>
                          <a:rPr kumimoji="0" lang="ru-RU" sz="2100" b="0" i="1" u="none" strike="noStrike" cap="none" normalizeH="0" baseline="0" smtClean="0">
                            <a:ln>
                              <a:noFill/>
                            </a:ln>
                            <a:solidFill>
                              <a:srgbClr val="000000"/>
                            </a:solidFill>
                            <a:effectLst/>
                            <a:latin typeface="Cambria Math"/>
                            <a:cs typeface="Times New Roman" pitchFamily="18" charset="0"/>
                          </a:rPr>
                          <m:t>11</m:t>
                        </m:r>
                      </m:den>
                    </m:f>
                  </m:oMath>
                </a14:m>
                <a:r>
                  <a:rPr kumimoji="0" lang="ru-RU" sz="2100" b="0" i="1" u="none" strike="noStrike" cap="none" normalizeH="0" baseline="0" dirty="0" smtClean="0">
                    <a:ln>
                      <a:noFill/>
                    </a:ln>
                    <a:solidFill>
                      <a:srgbClr val="000000"/>
                    </a:solidFill>
                    <a:effectLst/>
                    <a:latin typeface="Times New Roman" pitchFamily="18" charset="0"/>
                    <a:cs typeface="Times New Roman" pitchFamily="18" charset="0"/>
                  </a:rPr>
                  <a:t>,</a:t>
                </a:r>
                <a:r>
                  <a:rPr kumimoji="0" lang="ru-RU" sz="2100" b="0" i="0" u="none" strike="noStrike" cap="none" normalizeH="0" baseline="0" dirty="0" smtClean="0">
                    <a:ln>
                      <a:noFill/>
                    </a:ln>
                    <a:solidFill>
                      <a:srgbClr val="000000"/>
                    </a:solidFill>
                    <a:effectLst/>
                    <a:latin typeface="Times New Roman" pitchFamily="18" charset="0"/>
                    <a:cs typeface="Times New Roman" pitchFamily="18" charset="0"/>
                  </a:rPr>
                  <a:t> но меньше </a:t>
                </a:r>
                <a:r>
                  <a:rPr kumimoji="0" lang="ru-RU" sz="2100" b="0" i="1" u="none" strike="noStrike" cap="none" normalizeH="0" baseline="0" dirty="0" smtClean="0">
                    <a:ln>
                      <a:noFill/>
                    </a:ln>
                    <a:solidFill>
                      <a:srgbClr val="000000"/>
                    </a:solidFill>
                    <a:effectLst/>
                    <a:latin typeface="Times New Roman" pitchFamily="18" charset="0"/>
                    <a:cs typeface="Times New Roman" pitchFamily="18" charset="0"/>
                  </a:rPr>
                  <a:t>3</a:t>
                </a:r>
                <a14:m>
                  <m:oMath xmlns:m="http://schemas.openxmlformats.org/officeDocument/2006/math">
                    <m:f>
                      <m:fPr>
                        <m:ctrlPr>
                          <a:rPr kumimoji="0" lang="ru-RU" sz="2100" b="0" i="1" u="none" strike="noStrike" cap="none" normalizeH="0" baseline="0" smtClean="0">
                            <a:ln>
                              <a:noFill/>
                            </a:ln>
                            <a:solidFill>
                              <a:srgbClr val="000000"/>
                            </a:solidFill>
                            <a:effectLst/>
                            <a:latin typeface="Cambria Math"/>
                            <a:cs typeface="Times New Roman" pitchFamily="18" charset="0"/>
                          </a:rPr>
                        </m:ctrlPr>
                      </m:fPr>
                      <m:num>
                        <m:r>
                          <a:rPr kumimoji="0" lang="ru-RU" sz="2100" b="0" i="1" u="none" strike="noStrike" cap="none" normalizeH="0" baseline="0" smtClean="0">
                            <a:ln>
                              <a:noFill/>
                            </a:ln>
                            <a:solidFill>
                              <a:srgbClr val="000000"/>
                            </a:solidFill>
                            <a:effectLst/>
                            <a:latin typeface="Cambria Math"/>
                            <a:cs typeface="Times New Roman" pitchFamily="18" charset="0"/>
                          </a:rPr>
                          <m:t>1</m:t>
                        </m:r>
                      </m:num>
                      <m:den>
                        <m:r>
                          <a:rPr kumimoji="0" lang="ru-RU" sz="2100" b="0" i="1" u="none" strike="noStrike" cap="none" normalizeH="0" baseline="0" smtClean="0">
                            <a:ln>
                              <a:noFill/>
                            </a:ln>
                            <a:solidFill>
                              <a:srgbClr val="000000"/>
                            </a:solidFill>
                            <a:effectLst/>
                            <a:latin typeface="Cambria Math"/>
                            <a:cs typeface="Times New Roman" pitchFamily="18" charset="0"/>
                          </a:rPr>
                          <m:t>7</m:t>
                        </m:r>
                      </m:den>
                    </m:f>
                  </m:oMath>
                </a14:m>
                <a:r>
                  <a:rPr kumimoji="0" lang="ru-RU" sz="2100" b="0" i="0" u="none" strike="noStrike" cap="none" normalizeH="0" baseline="0" dirty="0" smtClean="0">
                    <a:ln>
                      <a:noFill/>
                    </a:ln>
                    <a:solidFill>
                      <a:srgbClr val="000000"/>
                    </a:solidFill>
                    <a:effectLst/>
                    <a:latin typeface="Times New Roman" pitchFamily="18" charset="0"/>
                    <a:cs typeface="Times New Roman" pitchFamily="18" charset="0"/>
                  </a:rPr>
                  <a:t>. Этот результат не уступает по точности той оценке, которую мы используем при решении задач: </a:t>
                </a:r>
                <a:r>
                  <a:rPr kumimoji="0" lang="ru-RU" sz="2100" b="0" i="1" u="none" strike="noStrike" cap="none" normalizeH="0" baseline="0" dirty="0" err="1" smtClean="0">
                    <a:ln>
                      <a:noFill/>
                    </a:ln>
                    <a:solidFill>
                      <a:srgbClr val="000000"/>
                    </a:solidFill>
                    <a:effectLst/>
                    <a:latin typeface="Times New Roman" pitchFamily="18" charset="0"/>
                    <a:cs typeface="Times New Roman" pitchFamily="18" charset="0"/>
                  </a:rPr>
                  <a:t>π≈3,14</a:t>
                </a:r>
                <a:r>
                  <a:rPr kumimoji="0" lang="ru-RU" sz="2100" b="0" i="0" u="none" strike="noStrike" cap="none" normalizeH="0" baseline="0" dirty="0" err="1" smtClean="0">
                    <a:ln>
                      <a:noFill/>
                    </a:ln>
                    <a:solidFill>
                      <a:srgbClr val="000000"/>
                    </a:solidFill>
                    <a:effectLst/>
                    <a:latin typeface="Times New Roman" pitchFamily="18" charset="0"/>
                    <a:cs typeface="Times New Roman" pitchFamily="18" charset="0"/>
                  </a:rPr>
                  <a:t>.</a:t>
                </a:r>
                <a:endParaRPr kumimoji="0" lang="ru-RU" sz="2100" b="0" i="0" u="none" strike="noStrike" cap="none" normalizeH="0" baseline="0" dirty="0" smtClean="0">
                  <a:ln>
                    <a:noFill/>
                  </a:ln>
                  <a:solidFill>
                    <a:schemeClr val="tx1"/>
                  </a:solidFill>
                  <a:effectLst/>
                  <a:latin typeface="Times New Roman" pitchFamily="18" charset="0"/>
                  <a:cs typeface="Times New Roman" pitchFamily="18" charset="0"/>
                </a:endParaRPr>
              </a:p>
            </p:txBody>
          </p:sp>
        </mc:Choice>
        <mc:Fallback xmlns="">
          <p:sp>
            <p:nvSpPr>
              <p:cNvPr id="22529" name="Rectangle 1"/>
              <p:cNvSpPr>
                <a:spLocks noRot="1" noChangeAspect="1" noMove="1" noResize="1" noEditPoints="1" noAdjustHandles="1" noChangeArrowheads="1" noChangeShapeType="1" noTextEdit="1"/>
              </p:cNvSpPr>
              <p:nvPr/>
            </p:nvSpPr>
            <p:spPr bwMode="auto">
              <a:xfrm>
                <a:off x="3347864" y="3432431"/>
                <a:ext cx="5616624" cy="3163238"/>
              </a:xfrm>
              <a:prstGeom prst="rect">
                <a:avLst/>
              </a:prstGeom>
              <a:blipFill rotWithShape="1">
                <a:blip r:embed="rId2"/>
                <a:stretch>
                  <a:fillRect/>
                </a:stretch>
              </a:blipFill>
              <a:ln w="28575">
                <a:headEnd/>
                <a:tailEnd/>
              </a:ln>
            </p:spPr>
            <p:txBody>
              <a:bodyPr/>
              <a:lstStyle/>
              <a:p>
                <a:r>
                  <a:rPr lang="ru-RU">
                    <a:noFill/>
                  </a:rPr>
                  <a:t> </a:t>
                </a:r>
              </a:p>
            </p:txBody>
          </p:sp>
        </mc:Fallback>
      </mc:AlternateContent>
      <p:sp>
        <p:nvSpPr>
          <p:cNvPr id="6" name="Управляющая кнопка: далее 5">
            <a:hlinkClick r:id="" action="ppaction://hlinkshowjump?jump=nextslide" highlightClick="1"/>
          </p:cNvPr>
          <p:cNvSpPr/>
          <p:nvPr/>
        </p:nvSpPr>
        <p:spPr>
          <a:xfrm>
            <a:off x="8677648" y="6571129"/>
            <a:ext cx="466352" cy="286871"/>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Управляющая кнопка: назад 6">
            <a:hlinkClick r:id="" action="ppaction://hlinkshowjump?jump=previousslide" highlightClick="1"/>
          </p:cNvPr>
          <p:cNvSpPr/>
          <p:nvPr/>
        </p:nvSpPr>
        <p:spPr>
          <a:xfrm>
            <a:off x="7956376" y="6579705"/>
            <a:ext cx="466352" cy="27829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Управляющая кнопка: домой 7">
            <a:hlinkClick r:id="rId3" action="ppaction://hlinksldjump" highlightClick="1"/>
          </p:cNvPr>
          <p:cNvSpPr/>
          <p:nvPr/>
        </p:nvSpPr>
        <p:spPr>
          <a:xfrm>
            <a:off x="43030" y="6506081"/>
            <a:ext cx="394344" cy="32233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203848" y="1562889"/>
            <a:ext cx="2697341" cy="707886"/>
          </a:xfrm>
          <a:prstGeom prst="rect">
            <a:avLst/>
          </a:prstGeom>
          <a:ln w="28575">
            <a:solidFill>
              <a:schemeClr val="tx1"/>
            </a:solidFill>
          </a:ln>
        </p:spPr>
        <p:txBody>
          <a:bodyPr wrap="none" anchor="ct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4000" b="1" spc="50" dirty="0" smtClean="0">
                <a:ln w="11430"/>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rPr>
              <a:t>Геометрия</a:t>
            </a:r>
            <a:endParaRPr lang="ru-RU" sz="4000" b="1" spc="50" dirty="0">
              <a:ln w="11430"/>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sp>
        <p:nvSpPr>
          <p:cNvPr id="4" name="Прямоугольник 3"/>
          <p:cNvSpPr/>
          <p:nvPr/>
        </p:nvSpPr>
        <p:spPr>
          <a:xfrm>
            <a:off x="190182" y="2477507"/>
            <a:ext cx="4309809" cy="3816429"/>
          </a:xfrm>
          <a:prstGeom prst="rect">
            <a:avLst/>
          </a:prstGeom>
          <a:ln w="28575"/>
        </p:spPr>
        <p:style>
          <a:lnRef idx="1">
            <a:schemeClr val="accent4"/>
          </a:lnRef>
          <a:fillRef idx="2">
            <a:schemeClr val="accent4"/>
          </a:fillRef>
          <a:effectRef idx="1">
            <a:schemeClr val="accent4"/>
          </a:effectRef>
          <a:fontRef idx="minor">
            <a:schemeClr val="dk1"/>
          </a:fontRef>
        </p:style>
        <p:txBody>
          <a:bodyPr wrap="square" anchor="ctr">
            <a:spAutoFit/>
          </a:bodyPr>
          <a:lstStyle/>
          <a:p>
            <a:r>
              <a:rPr lang="ru-RU" sz="2200" dirty="0" smtClean="0">
                <a:latin typeface="Times New Roman" pitchFamily="18" charset="0"/>
                <a:cs typeface="Times New Roman" pitchFamily="18" charset="0"/>
              </a:rPr>
              <a:t>Архимед сумел установить, что объёмы конуса и шара, вписанных в цилиндр, и самого цилиндра соотносятся как </a:t>
            </a:r>
            <a:r>
              <a:rPr lang="ru-RU" sz="2200" i="1" dirty="0" smtClean="0">
                <a:latin typeface="Times New Roman" pitchFamily="18" charset="0"/>
                <a:cs typeface="Times New Roman" pitchFamily="18" charset="0"/>
              </a:rPr>
              <a:t>1:2:3</a:t>
            </a:r>
            <a:r>
              <a:rPr lang="ru-RU" sz="2200" dirty="0" smtClean="0">
                <a:latin typeface="Times New Roman" pitchFamily="18" charset="0"/>
                <a:cs typeface="Times New Roman" pitchFamily="18" charset="0"/>
              </a:rPr>
              <a:t>. Лучшим своим достижением он, согласно Цицерону, считал определение поверхности и объёма шара — задача, которую до него никто решить не мог. Архимед просил выбить на своей могиле шар, вписанный в цилиндр.</a:t>
            </a:r>
          </a:p>
        </p:txBody>
      </p:sp>
      <p:pic>
        <p:nvPicPr>
          <p:cNvPr id="24578" name="Picture 2" descr="https://cdn.ruwiki.ru/commonswiki/files/thumb/7/70/Archimedes_sphere_and_cylinder.svg/300px-Archimedes_sphere_and_cylinder.svg.png"/>
          <p:cNvPicPr>
            <a:picLocks noChangeAspect="1" noChangeArrowheads="1"/>
          </p:cNvPicPr>
          <p:nvPr/>
        </p:nvPicPr>
        <p:blipFill>
          <a:blip r:embed="rId2" cstate="print"/>
          <a:srcRect/>
          <a:stretch>
            <a:fillRect/>
          </a:stretch>
        </p:blipFill>
        <p:spPr bwMode="auto">
          <a:xfrm>
            <a:off x="5004048" y="2544747"/>
            <a:ext cx="4032448" cy="3744416"/>
          </a:xfrm>
          <a:prstGeom prst="rect">
            <a:avLst/>
          </a:prstGeom>
          <a:noFill/>
          <a:ln w="28575">
            <a:solidFill>
              <a:schemeClr val="tx1"/>
            </a:solidFill>
          </a:ln>
        </p:spPr>
      </p:pic>
      <p:sp>
        <p:nvSpPr>
          <p:cNvPr id="7" name="Заголовок 1"/>
          <p:cNvSpPr>
            <a:spLocks noGrp="1"/>
          </p:cNvSpPr>
          <p:nvPr>
            <p:ph type="title"/>
          </p:nvPr>
        </p:nvSpPr>
        <p:spPr>
          <a:xfrm>
            <a:off x="179512" y="188640"/>
            <a:ext cx="8784976" cy="1152128"/>
          </a:xfrm>
          <a:ln/>
        </p:spPr>
        <p:style>
          <a:lnRef idx="3">
            <a:schemeClr val="lt1"/>
          </a:lnRef>
          <a:fillRef idx="1">
            <a:schemeClr val="accent6"/>
          </a:fillRef>
          <a:effectRef idx="1">
            <a:schemeClr val="accent6"/>
          </a:effectRef>
          <a:fontRef idx="minor">
            <a:schemeClr val="lt1"/>
          </a:fontRef>
        </p:style>
        <p:txBody>
          <a:bodyPr anchor="ct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6000" b="1" spc="50" dirty="0" smtClean="0">
                <a:ln w="11430">
                  <a:solidFill>
                    <a:schemeClr val="tx2">
                      <a:lumMod val="75000"/>
                      <a:lumOff val="25000"/>
                    </a:schemeClr>
                  </a:solidFill>
                </a:ln>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rPr>
              <a:t>Архимед - математик</a:t>
            </a:r>
            <a:endParaRPr lang="ru-RU" sz="6000" b="1" spc="50" dirty="0">
              <a:ln w="11430">
                <a:solidFill>
                  <a:schemeClr val="tx2">
                    <a:lumMod val="75000"/>
                    <a:lumOff val="25000"/>
                  </a:schemeClr>
                </a:solidFill>
              </a:ln>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sp>
        <p:nvSpPr>
          <p:cNvPr id="8" name="Прямоугольник 7"/>
          <p:cNvSpPr/>
          <p:nvPr/>
        </p:nvSpPr>
        <p:spPr>
          <a:xfrm>
            <a:off x="5148064" y="6375284"/>
            <a:ext cx="3816424" cy="430887"/>
          </a:xfrm>
          <a:prstGeom prst="rect">
            <a:avLst/>
          </a:prstGeom>
          <a:ln/>
        </p:spPr>
        <p:style>
          <a:lnRef idx="1">
            <a:schemeClr val="accent1"/>
          </a:lnRef>
          <a:fillRef idx="3">
            <a:schemeClr val="accent1"/>
          </a:fillRef>
          <a:effectRef idx="2">
            <a:schemeClr val="accent1"/>
          </a:effectRef>
          <a:fontRef idx="minor">
            <a:schemeClr val="lt1"/>
          </a:fontRef>
        </p:style>
        <p:txBody>
          <a:bodyPr wrap="square" anchor="ctr">
            <a:spAutoFit/>
          </a:bodyPr>
          <a:lstStyle/>
          <a:p>
            <a:pPr algn="ctr"/>
            <a:r>
              <a:rPr lang="ru-RU" sz="2200" b="1" dirty="0" smtClean="0">
                <a:latin typeface="Times New Roman" pitchFamily="18" charset="0"/>
                <a:cs typeface="Times New Roman" pitchFamily="18" charset="0"/>
              </a:rPr>
              <a:t>Шар, вписанный в цилиндр</a:t>
            </a:r>
            <a:endParaRPr lang="ru-RU" sz="2200" b="1" dirty="0">
              <a:latin typeface="Times New Roman" pitchFamily="18" charset="0"/>
              <a:cs typeface="Times New Roman" pitchFamily="18" charset="0"/>
            </a:endParaRPr>
          </a:p>
        </p:txBody>
      </p:sp>
      <p:sp>
        <p:nvSpPr>
          <p:cNvPr id="9" name="Управляющая кнопка: далее 8">
            <a:hlinkClick r:id="" action="ppaction://hlinkshowjump?jump=nextslide" highlightClick="1"/>
          </p:cNvPr>
          <p:cNvSpPr/>
          <p:nvPr/>
        </p:nvSpPr>
        <p:spPr>
          <a:xfrm>
            <a:off x="1187624" y="6581762"/>
            <a:ext cx="466352" cy="286871"/>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Управляющая кнопка: назад 9">
            <a:hlinkClick r:id="" action="ppaction://hlinkshowjump?jump=previousslide" highlightClick="1"/>
          </p:cNvPr>
          <p:cNvSpPr/>
          <p:nvPr/>
        </p:nvSpPr>
        <p:spPr>
          <a:xfrm>
            <a:off x="539552" y="6590727"/>
            <a:ext cx="466352" cy="27829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203848" y="1562889"/>
            <a:ext cx="2697341" cy="707886"/>
          </a:xfrm>
          <a:prstGeom prst="rect">
            <a:avLst/>
          </a:prstGeom>
          <a:ln w="28575">
            <a:solidFill>
              <a:schemeClr val="tx1"/>
            </a:solidFill>
          </a:ln>
        </p:spPr>
        <p:txBody>
          <a:bodyPr wrap="none" anchor="ct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4000" b="1" spc="50" dirty="0" smtClean="0">
                <a:ln w="11430"/>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rPr>
              <a:t>Геометрия</a:t>
            </a:r>
            <a:endParaRPr lang="ru-RU" sz="4000" b="1" spc="50" dirty="0">
              <a:ln w="11430"/>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sp>
        <p:nvSpPr>
          <p:cNvPr id="4" name="Прямоугольник 3"/>
          <p:cNvSpPr/>
          <p:nvPr/>
        </p:nvSpPr>
        <p:spPr>
          <a:xfrm>
            <a:off x="261356" y="2517587"/>
            <a:ext cx="4536504" cy="3416320"/>
          </a:xfrm>
          <a:prstGeom prst="rect">
            <a:avLst/>
          </a:prstGeom>
          <a:ln w="28575"/>
        </p:spPr>
        <p:style>
          <a:lnRef idx="1">
            <a:schemeClr val="accent4"/>
          </a:lnRef>
          <a:fillRef idx="2">
            <a:schemeClr val="accent4"/>
          </a:fillRef>
          <a:effectRef idx="1">
            <a:schemeClr val="accent4"/>
          </a:effectRef>
          <a:fontRef idx="minor">
            <a:schemeClr val="dk1"/>
          </a:fontRef>
        </p:style>
        <p:txBody>
          <a:bodyPr wrap="square" anchor="ctr">
            <a:spAutoFit/>
          </a:bodyPr>
          <a:lstStyle/>
          <a:p>
            <a:r>
              <a:rPr lang="ru-RU" sz="2400" dirty="0">
                <a:latin typeface="Times New Roman" pitchFamily="18" charset="0"/>
                <a:cs typeface="Times New Roman" pitchFamily="18" charset="0"/>
              </a:rPr>
              <a:t>Ему принадлежит открытие 13 типов полуправильных многогранников </a:t>
            </a:r>
            <a:r>
              <a:rPr lang="ru-RU" sz="2400" dirty="0" smtClean="0">
                <a:latin typeface="Times New Roman" pitchFamily="18" charset="0"/>
                <a:cs typeface="Times New Roman" pitchFamily="18" charset="0"/>
              </a:rPr>
              <a:t>- </a:t>
            </a:r>
            <a:r>
              <a:rPr lang="ru-RU" sz="2400" dirty="0">
                <a:latin typeface="Times New Roman" pitchFamily="18" charset="0"/>
                <a:cs typeface="Times New Roman" pitchFamily="18" charset="0"/>
              </a:rPr>
              <a:t>«архимедовых тел», полная теория о которых была позднее восстановлена Иоганном Кеплером в 1619 </a:t>
            </a:r>
            <a:r>
              <a:rPr lang="ru-RU" sz="2400" dirty="0" smtClean="0">
                <a:latin typeface="Times New Roman" pitchFamily="18" charset="0"/>
                <a:cs typeface="Times New Roman" pitchFamily="18" charset="0"/>
              </a:rPr>
              <a:t>году. </a:t>
            </a:r>
            <a:r>
              <a:rPr lang="ru-RU" sz="2400" dirty="0">
                <a:latin typeface="Times New Roman" pitchFamily="18" charset="0"/>
                <a:cs typeface="Times New Roman" pitchFamily="18" charset="0"/>
              </a:rPr>
              <a:t>Архимед значительно развил </a:t>
            </a:r>
            <a:r>
              <a:rPr lang="ru-RU" sz="2400" dirty="0" smtClean="0">
                <a:latin typeface="Times New Roman" pitchFamily="18" charset="0"/>
                <a:cs typeface="Times New Roman" pitchFamily="18" charset="0"/>
              </a:rPr>
              <a:t>учение о конических</a:t>
            </a:r>
            <a:r>
              <a:rPr lang="ru-RU" sz="2400" dirty="0">
                <a:latin typeface="Times New Roman" pitchFamily="18" charset="0"/>
                <a:cs typeface="Times New Roman" pitchFamily="18" charset="0"/>
              </a:rPr>
              <a:t> сечениях</a:t>
            </a:r>
            <a:r>
              <a:rPr lang="ru-RU" sz="2400" dirty="0" smtClean="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sp>
        <p:nvSpPr>
          <p:cNvPr id="7" name="Заголовок 1"/>
          <p:cNvSpPr>
            <a:spLocks noGrp="1"/>
          </p:cNvSpPr>
          <p:nvPr>
            <p:ph type="title"/>
          </p:nvPr>
        </p:nvSpPr>
        <p:spPr>
          <a:xfrm>
            <a:off x="179512" y="188640"/>
            <a:ext cx="8784976" cy="1152128"/>
          </a:xfrm>
          <a:ln/>
        </p:spPr>
        <p:style>
          <a:lnRef idx="3">
            <a:schemeClr val="lt1"/>
          </a:lnRef>
          <a:fillRef idx="1">
            <a:schemeClr val="accent6"/>
          </a:fillRef>
          <a:effectRef idx="1">
            <a:schemeClr val="accent6"/>
          </a:effectRef>
          <a:fontRef idx="minor">
            <a:schemeClr val="lt1"/>
          </a:fontRef>
        </p:style>
        <p:txBody>
          <a:bodyPr anchor="ct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6000" b="1" spc="50" dirty="0" smtClean="0">
                <a:ln w="11430">
                  <a:solidFill>
                    <a:schemeClr val="tx2">
                      <a:lumMod val="75000"/>
                      <a:lumOff val="25000"/>
                    </a:schemeClr>
                  </a:solidFill>
                </a:ln>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rPr>
              <a:t>Архимед - математик</a:t>
            </a:r>
            <a:endParaRPr lang="ru-RU" sz="6000" b="1" spc="50" dirty="0">
              <a:ln w="11430">
                <a:solidFill>
                  <a:schemeClr val="tx2">
                    <a:lumMod val="75000"/>
                    <a:lumOff val="25000"/>
                  </a:schemeClr>
                </a:solidFill>
              </a:ln>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28172" y="3160877"/>
            <a:ext cx="3528392" cy="3528392"/>
          </a:xfrm>
          <a:prstGeom prst="rect">
            <a:avLst/>
          </a:prstGeom>
        </p:spPr>
      </p:pic>
      <p:sp>
        <p:nvSpPr>
          <p:cNvPr id="8" name="Прямоугольник 7"/>
          <p:cNvSpPr/>
          <p:nvPr/>
        </p:nvSpPr>
        <p:spPr>
          <a:xfrm>
            <a:off x="5470400" y="2432501"/>
            <a:ext cx="2952328" cy="492443"/>
          </a:xfrm>
          <a:prstGeom prst="rect">
            <a:avLst/>
          </a:prstGeom>
          <a:ln/>
        </p:spPr>
        <p:style>
          <a:lnRef idx="1">
            <a:schemeClr val="accent1"/>
          </a:lnRef>
          <a:fillRef idx="3">
            <a:schemeClr val="accent1"/>
          </a:fillRef>
          <a:effectRef idx="2">
            <a:schemeClr val="accent1"/>
          </a:effectRef>
          <a:fontRef idx="minor">
            <a:schemeClr val="lt1"/>
          </a:fontRef>
        </p:style>
        <p:txBody>
          <a:bodyPr wrap="square" anchor="ctr">
            <a:spAutoFit/>
          </a:bodyPr>
          <a:lstStyle/>
          <a:p>
            <a:pPr algn="ctr"/>
            <a:r>
              <a:rPr lang="ru-RU" sz="2600" b="1" dirty="0" err="1" smtClean="0">
                <a:latin typeface="Times New Roman" pitchFamily="18" charset="0"/>
                <a:cs typeface="Times New Roman" pitchFamily="18" charset="0"/>
              </a:rPr>
              <a:t>Кубооктаэдр</a:t>
            </a:r>
            <a:endParaRPr lang="ru-RU" sz="2600" b="1" dirty="0">
              <a:latin typeface="Times New Roman" pitchFamily="18" charset="0"/>
              <a:cs typeface="Times New Roman" pitchFamily="18" charset="0"/>
            </a:endParaRPr>
          </a:p>
        </p:txBody>
      </p:sp>
      <p:sp>
        <p:nvSpPr>
          <p:cNvPr id="9" name="Управляющая кнопка: далее 8">
            <a:hlinkClick r:id="" action="ppaction://hlinkshowjump?jump=nextslide" highlightClick="1"/>
          </p:cNvPr>
          <p:cNvSpPr/>
          <p:nvPr/>
        </p:nvSpPr>
        <p:spPr>
          <a:xfrm>
            <a:off x="8640120" y="6545833"/>
            <a:ext cx="466352" cy="286871"/>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Управляющая кнопка: назад 9">
            <a:hlinkClick r:id="" action="ppaction://hlinkshowjump?jump=previousslide" highlightClick="1"/>
          </p:cNvPr>
          <p:cNvSpPr/>
          <p:nvPr/>
        </p:nvSpPr>
        <p:spPr>
          <a:xfrm>
            <a:off x="7956376" y="6550122"/>
            <a:ext cx="466352" cy="27829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5891588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44624"/>
            <a:ext cx="8784976" cy="1080120"/>
          </a:xfrm>
          <a:ln/>
        </p:spPr>
        <p:style>
          <a:lnRef idx="3">
            <a:schemeClr val="lt1"/>
          </a:lnRef>
          <a:fillRef idx="1">
            <a:schemeClr val="accent6"/>
          </a:fillRef>
          <a:effectRef idx="1">
            <a:schemeClr val="accent6"/>
          </a:effectRef>
          <a:fontRef idx="minor">
            <a:schemeClr val="lt1"/>
          </a:fontRef>
        </p:style>
        <p:txBody>
          <a:bodyPr anchor="ctr">
            <a:normAutofit/>
            <a:scene3d>
              <a:camera prst="orthographicFront"/>
              <a:lightRig rig="soft" dir="tl">
                <a:rot lat="0" lon="0" rev="0"/>
              </a:lightRig>
            </a:scene3d>
            <a:sp3d extrusionH="57150" contourW="25400" prstMaterial="matte">
              <a:bevelT w="25400" h="55880" prst="relaxedInset"/>
              <a:contourClr>
                <a:schemeClr val="accent2">
                  <a:tint val="20000"/>
                </a:schemeClr>
              </a:contourClr>
            </a:sp3d>
          </a:bodyPr>
          <a:lstStyle/>
          <a:p>
            <a:pPr algn="ctr"/>
            <a:r>
              <a:rPr lang="ru-RU" sz="6000" b="1" spc="50" dirty="0" smtClean="0">
                <a:ln w="11430"/>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rPr>
              <a:t>Содержание</a:t>
            </a:r>
            <a:endParaRPr lang="ru-RU" sz="6000" b="1" spc="50" dirty="0">
              <a:ln w="11430"/>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sp>
        <p:nvSpPr>
          <p:cNvPr id="3" name="Прямоугольник 2">
            <a:hlinkClick r:id="rId2" action="ppaction://hlinksldjump"/>
          </p:cNvPr>
          <p:cNvSpPr/>
          <p:nvPr/>
        </p:nvSpPr>
        <p:spPr>
          <a:xfrm>
            <a:off x="242407" y="1812467"/>
            <a:ext cx="7259851" cy="430887"/>
          </a:xfrm>
          <a:prstGeom prst="rect">
            <a:avLst/>
          </a:prstGeom>
          <a:ln w="28575"/>
        </p:spPr>
        <p:style>
          <a:lnRef idx="1">
            <a:schemeClr val="accent6"/>
          </a:lnRef>
          <a:fillRef idx="2">
            <a:schemeClr val="accent6"/>
          </a:fillRef>
          <a:effectRef idx="1">
            <a:schemeClr val="accent6"/>
          </a:effectRef>
          <a:fontRef idx="minor">
            <a:schemeClr val="dk1"/>
          </a:fontRef>
        </p:style>
        <p:txBody>
          <a:bodyPr wrap="square" anchor="ctr">
            <a:spAutoFit/>
          </a:bodyPr>
          <a:lstStyle/>
          <a:p>
            <a:r>
              <a:rPr lang="ru-RU" sz="2200" b="1" dirty="0">
                <a:latin typeface="Times New Roman" pitchFamily="18" charset="0"/>
                <a:cs typeface="Times New Roman" pitchFamily="18" charset="0"/>
              </a:rPr>
              <a:t>2</a:t>
            </a:r>
            <a:r>
              <a:rPr lang="ru-RU" sz="2200" b="1" dirty="0" smtClean="0">
                <a:latin typeface="Times New Roman" pitchFamily="18" charset="0"/>
                <a:cs typeface="Times New Roman" pitchFamily="18" charset="0"/>
              </a:rPr>
              <a:t>. Детство Архимеда</a:t>
            </a:r>
            <a:endParaRPr lang="ru-RU" sz="2200" dirty="0">
              <a:latin typeface="Times New Roman" pitchFamily="18" charset="0"/>
              <a:cs typeface="Times New Roman" pitchFamily="18" charset="0"/>
            </a:endParaRPr>
          </a:p>
        </p:txBody>
      </p:sp>
      <p:sp>
        <p:nvSpPr>
          <p:cNvPr id="6" name="Прямоугольник 5">
            <a:hlinkClick r:id="rId3" action="ppaction://hlinksldjump"/>
          </p:cNvPr>
          <p:cNvSpPr/>
          <p:nvPr/>
        </p:nvSpPr>
        <p:spPr>
          <a:xfrm>
            <a:off x="242407" y="2359423"/>
            <a:ext cx="7259851" cy="430887"/>
          </a:xfrm>
          <a:prstGeom prst="rect">
            <a:avLst/>
          </a:prstGeom>
          <a:ln w="28575"/>
        </p:spPr>
        <p:style>
          <a:lnRef idx="1">
            <a:schemeClr val="accent6"/>
          </a:lnRef>
          <a:fillRef idx="2">
            <a:schemeClr val="accent6"/>
          </a:fillRef>
          <a:effectRef idx="1">
            <a:schemeClr val="accent6"/>
          </a:effectRef>
          <a:fontRef idx="minor">
            <a:schemeClr val="dk1"/>
          </a:fontRef>
        </p:style>
        <p:txBody>
          <a:bodyPr wrap="square" anchor="ctr">
            <a:spAutoFit/>
          </a:bodyPr>
          <a:lstStyle/>
          <a:p>
            <a:r>
              <a:rPr lang="ru-RU" sz="2200" b="1" dirty="0">
                <a:latin typeface="Times New Roman" pitchFamily="18" charset="0"/>
                <a:cs typeface="Times New Roman" pitchFamily="18" charset="0"/>
              </a:rPr>
              <a:t>3</a:t>
            </a:r>
            <a:r>
              <a:rPr lang="ru-RU" sz="2200" b="1" dirty="0" smtClean="0">
                <a:latin typeface="Times New Roman" pitchFamily="18" charset="0"/>
                <a:cs typeface="Times New Roman" pitchFamily="18" charset="0"/>
              </a:rPr>
              <a:t>. Обучение в Александрии</a:t>
            </a:r>
            <a:endParaRPr lang="ru-RU" sz="2200" dirty="0">
              <a:latin typeface="Times New Roman" pitchFamily="18" charset="0"/>
              <a:cs typeface="Times New Roman" pitchFamily="18" charset="0"/>
            </a:endParaRPr>
          </a:p>
        </p:txBody>
      </p:sp>
      <p:sp>
        <p:nvSpPr>
          <p:cNvPr id="7" name="Прямоугольник 6">
            <a:hlinkClick r:id="rId4" action="ppaction://hlinksldjump"/>
          </p:cNvPr>
          <p:cNvSpPr/>
          <p:nvPr/>
        </p:nvSpPr>
        <p:spPr>
          <a:xfrm>
            <a:off x="242407" y="6354439"/>
            <a:ext cx="7259851" cy="430887"/>
          </a:xfrm>
          <a:prstGeom prst="rect">
            <a:avLst/>
          </a:prstGeom>
          <a:ln w="28575"/>
        </p:spPr>
        <p:style>
          <a:lnRef idx="1">
            <a:schemeClr val="accent6"/>
          </a:lnRef>
          <a:fillRef idx="2">
            <a:schemeClr val="accent6"/>
          </a:fillRef>
          <a:effectRef idx="1">
            <a:schemeClr val="accent6"/>
          </a:effectRef>
          <a:fontRef idx="minor">
            <a:schemeClr val="dk1"/>
          </a:fontRef>
        </p:style>
        <p:txBody>
          <a:bodyPr wrap="square" anchor="ctr">
            <a:spAutoFit/>
          </a:bodyPr>
          <a:lstStyle/>
          <a:p>
            <a:r>
              <a:rPr lang="ru-RU" sz="2200" b="1" dirty="0" smtClean="0">
                <a:latin typeface="Times New Roman" pitchFamily="18" charset="0"/>
                <a:cs typeface="Times New Roman" pitchFamily="18" charset="0"/>
              </a:rPr>
              <a:t>10. Память</a:t>
            </a:r>
            <a:endParaRPr lang="ru-RU" sz="2200" dirty="0">
              <a:latin typeface="Times New Roman" pitchFamily="18" charset="0"/>
              <a:cs typeface="Times New Roman" pitchFamily="18" charset="0"/>
            </a:endParaRPr>
          </a:p>
        </p:txBody>
      </p:sp>
      <p:sp>
        <p:nvSpPr>
          <p:cNvPr id="9" name="Прямоугольник 8">
            <a:hlinkClick r:id="rId5" action="ppaction://hlinksldjump"/>
          </p:cNvPr>
          <p:cNvSpPr/>
          <p:nvPr/>
        </p:nvSpPr>
        <p:spPr>
          <a:xfrm>
            <a:off x="242407" y="2882242"/>
            <a:ext cx="7259851" cy="430887"/>
          </a:xfrm>
          <a:prstGeom prst="rect">
            <a:avLst/>
          </a:prstGeom>
          <a:ln w="28575"/>
        </p:spPr>
        <p:style>
          <a:lnRef idx="1">
            <a:schemeClr val="accent6"/>
          </a:lnRef>
          <a:fillRef idx="2">
            <a:schemeClr val="accent6"/>
          </a:fillRef>
          <a:effectRef idx="1">
            <a:schemeClr val="accent6"/>
          </a:effectRef>
          <a:fontRef idx="minor">
            <a:schemeClr val="dk1"/>
          </a:fontRef>
        </p:style>
        <p:txBody>
          <a:bodyPr wrap="square" anchor="ctr">
            <a:spAutoFit/>
          </a:bodyPr>
          <a:lstStyle/>
          <a:p>
            <a:r>
              <a:rPr lang="ru-RU" sz="2200" b="1" dirty="0">
                <a:latin typeface="Times New Roman" pitchFamily="18" charset="0"/>
                <a:cs typeface="Times New Roman" pitchFamily="18" charset="0"/>
              </a:rPr>
              <a:t>4</a:t>
            </a:r>
            <a:r>
              <a:rPr lang="ru-RU" sz="2200" b="1" dirty="0" smtClean="0">
                <a:latin typeface="Times New Roman" pitchFamily="18" charset="0"/>
                <a:cs typeface="Times New Roman" pitchFamily="18" charset="0"/>
              </a:rPr>
              <a:t>. Жизнь в Сиракузах</a:t>
            </a:r>
            <a:endParaRPr lang="ru-RU" sz="2200" dirty="0">
              <a:latin typeface="Times New Roman" pitchFamily="18" charset="0"/>
              <a:cs typeface="Times New Roman" pitchFamily="18" charset="0"/>
            </a:endParaRPr>
          </a:p>
        </p:txBody>
      </p:sp>
      <p:sp>
        <p:nvSpPr>
          <p:cNvPr id="10" name="Прямоугольник 9">
            <a:hlinkClick r:id="rId6" action="ppaction://hlinksldjump"/>
          </p:cNvPr>
          <p:cNvSpPr/>
          <p:nvPr/>
        </p:nvSpPr>
        <p:spPr>
          <a:xfrm>
            <a:off x="242407" y="3429580"/>
            <a:ext cx="7259851" cy="430887"/>
          </a:xfrm>
          <a:prstGeom prst="rect">
            <a:avLst/>
          </a:prstGeom>
          <a:ln w="28575"/>
        </p:spPr>
        <p:style>
          <a:lnRef idx="1">
            <a:schemeClr val="accent6"/>
          </a:lnRef>
          <a:fillRef idx="2">
            <a:schemeClr val="accent6"/>
          </a:fillRef>
          <a:effectRef idx="1">
            <a:schemeClr val="accent6"/>
          </a:effectRef>
          <a:fontRef idx="minor">
            <a:schemeClr val="dk1"/>
          </a:fontRef>
        </p:style>
        <p:txBody>
          <a:bodyPr wrap="square" anchor="ctr">
            <a:spAutoFit/>
          </a:bodyPr>
          <a:lstStyle/>
          <a:p>
            <a:r>
              <a:rPr lang="ru-RU" sz="2200" b="1" dirty="0">
                <a:latin typeface="Times New Roman" pitchFamily="18" charset="0"/>
                <a:cs typeface="Times New Roman" pitchFamily="18" charset="0"/>
              </a:rPr>
              <a:t>5</a:t>
            </a:r>
            <a:r>
              <a:rPr lang="ru-RU" sz="2200" b="1" dirty="0" smtClean="0">
                <a:latin typeface="Times New Roman" pitchFamily="18" charset="0"/>
                <a:cs typeface="Times New Roman" pitchFamily="18" charset="0"/>
              </a:rPr>
              <a:t>. Изобретения Архимеда</a:t>
            </a:r>
            <a:endParaRPr lang="ru-RU" sz="2200" dirty="0">
              <a:latin typeface="Times New Roman" pitchFamily="18" charset="0"/>
              <a:cs typeface="Times New Roman" pitchFamily="18" charset="0"/>
            </a:endParaRPr>
          </a:p>
        </p:txBody>
      </p:sp>
      <p:sp>
        <p:nvSpPr>
          <p:cNvPr id="11" name="Прямоугольник 10">
            <a:hlinkClick r:id="rId7" action="ppaction://hlinksldjump"/>
          </p:cNvPr>
          <p:cNvSpPr/>
          <p:nvPr/>
        </p:nvSpPr>
        <p:spPr>
          <a:xfrm>
            <a:off x="242407" y="4581708"/>
            <a:ext cx="7259851" cy="430887"/>
          </a:xfrm>
          <a:prstGeom prst="rect">
            <a:avLst/>
          </a:prstGeom>
          <a:ln w="28575"/>
        </p:spPr>
        <p:style>
          <a:lnRef idx="1">
            <a:schemeClr val="accent6"/>
          </a:lnRef>
          <a:fillRef idx="2">
            <a:schemeClr val="accent6"/>
          </a:fillRef>
          <a:effectRef idx="1">
            <a:schemeClr val="accent6"/>
          </a:effectRef>
          <a:fontRef idx="minor">
            <a:schemeClr val="dk1"/>
          </a:fontRef>
        </p:style>
        <p:txBody>
          <a:bodyPr wrap="square" anchor="ctr">
            <a:spAutoFit/>
          </a:bodyPr>
          <a:lstStyle/>
          <a:p>
            <a:r>
              <a:rPr lang="ru-RU" sz="2200" b="1" dirty="0" smtClean="0">
                <a:latin typeface="Times New Roman" pitchFamily="18" charset="0"/>
                <a:cs typeface="Times New Roman" pitchFamily="18" charset="0"/>
              </a:rPr>
              <a:t>7. Зеркало Архимеда</a:t>
            </a:r>
            <a:endParaRPr lang="ru-RU" sz="2200" dirty="0">
              <a:latin typeface="Times New Roman" pitchFamily="18" charset="0"/>
              <a:cs typeface="Times New Roman" pitchFamily="18" charset="0"/>
            </a:endParaRPr>
          </a:p>
        </p:txBody>
      </p:sp>
      <p:sp>
        <p:nvSpPr>
          <p:cNvPr id="12" name="Прямоугольник 11">
            <a:hlinkClick r:id="rId8" action="ppaction://hlinksldjump"/>
          </p:cNvPr>
          <p:cNvSpPr/>
          <p:nvPr/>
        </p:nvSpPr>
        <p:spPr>
          <a:xfrm>
            <a:off x="242407" y="5157772"/>
            <a:ext cx="7259851" cy="430887"/>
          </a:xfrm>
          <a:prstGeom prst="rect">
            <a:avLst/>
          </a:prstGeom>
          <a:ln w="28575"/>
        </p:spPr>
        <p:style>
          <a:lnRef idx="1">
            <a:schemeClr val="accent6"/>
          </a:lnRef>
          <a:fillRef idx="2">
            <a:schemeClr val="accent6"/>
          </a:fillRef>
          <a:effectRef idx="1">
            <a:schemeClr val="accent6"/>
          </a:effectRef>
          <a:fontRef idx="minor">
            <a:schemeClr val="dk1"/>
          </a:fontRef>
        </p:style>
        <p:txBody>
          <a:bodyPr wrap="square" anchor="ctr">
            <a:spAutoFit/>
          </a:bodyPr>
          <a:lstStyle/>
          <a:p>
            <a:r>
              <a:rPr lang="ru-RU" sz="2200" b="1" dirty="0" smtClean="0">
                <a:latin typeface="Times New Roman" pitchFamily="18" charset="0"/>
                <a:cs typeface="Times New Roman" pitchFamily="18" charset="0"/>
              </a:rPr>
              <a:t>8. Архимед – математик </a:t>
            </a:r>
            <a:endParaRPr lang="ru-RU" sz="2200" dirty="0">
              <a:latin typeface="Times New Roman" pitchFamily="18" charset="0"/>
              <a:cs typeface="Times New Roman" pitchFamily="18" charset="0"/>
            </a:endParaRPr>
          </a:p>
        </p:txBody>
      </p:sp>
      <p:sp>
        <p:nvSpPr>
          <p:cNvPr id="13" name="Прямоугольник 12">
            <a:hlinkClick r:id="" action="ppaction://hlinkshowjump?jump=nextslide"/>
          </p:cNvPr>
          <p:cNvSpPr/>
          <p:nvPr/>
        </p:nvSpPr>
        <p:spPr>
          <a:xfrm>
            <a:off x="242407" y="1268452"/>
            <a:ext cx="7259851" cy="430887"/>
          </a:xfrm>
          <a:prstGeom prst="rect">
            <a:avLst/>
          </a:prstGeom>
          <a:ln w="28575"/>
        </p:spPr>
        <p:style>
          <a:lnRef idx="1">
            <a:schemeClr val="accent6"/>
          </a:lnRef>
          <a:fillRef idx="2">
            <a:schemeClr val="accent6"/>
          </a:fillRef>
          <a:effectRef idx="1">
            <a:schemeClr val="accent6"/>
          </a:effectRef>
          <a:fontRef idx="minor">
            <a:schemeClr val="dk1"/>
          </a:fontRef>
        </p:style>
        <p:txBody>
          <a:bodyPr wrap="square" anchor="ctr">
            <a:spAutoFit/>
          </a:bodyPr>
          <a:lstStyle/>
          <a:p>
            <a:r>
              <a:rPr lang="ru-RU" sz="2200" b="1" dirty="0" smtClean="0">
                <a:latin typeface="Times New Roman" pitchFamily="18" charset="0"/>
                <a:cs typeface="Times New Roman" pitchFamily="18" charset="0"/>
              </a:rPr>
              <a:t>1. Введение</a:t>
            </a:r>
            <a:endParaRPr lang="ru-RU" sz="2200" dirty="0">
              <a:latin typeface="Times New Roman" pitchFamily="18" charset="0"/>
              <a:cs typeface="Times New Roman" pitchFamily="18" charset="0"/>
            </a:endParaRPr>
          </a:p>
        </p:txBody>
      </p:sp>
      <p:sp>
        <p:nvSpPr>
          <p:cNvPr id="14" name="Прямоугольник 13">
            <a:hlinkClick r:id="rId9" action="ppaction://hlinksldjump"/>
          </p:cNvPr>
          <p:cNvSpPr/>
          <p:nvPr/>
        </p:nvSpPr>
        <p:spPr>
          <a:xfrm>
            <a:off x="242407" y="4005644"/>
            <a:ext cx="7259851" cy="430887"/>
          </a:xfrm>
          <a:prstGeom prst="rect">
            <a:avLst/>
          </a:prstGeom>
          <a:ln w="28575"/>
        </p:spPr>
        <p:style>
          <a:lnRef idx="1">
            <a:schemeClr val="accent6"/>
          </a:lnRef>
          <a:fillRef idx="2">
            <a:schemeClr val="accent6"/>
          </a:fillRef>
          <a:effectRef idx="1">
            <a:schemeClr val="accent6"/>
          </a:effectRef>
          <a:fontRef idx="minor">
            <a:schemeClr val="dk1"/>
          </a:fontRef>
        </p:style>
        <p:txBody>
          <a:bodyPr wrap="square" anchor="ctr">
            <a:spAutoFit/>
          </a:bodyPr>
          <a:lstStyle/>
          <a:p>
            <a:r>
              <a:rPr lang="ru-RU" sz="2200" b="1" dirty="0" smtClean="0">
                <a:latin typeface="Times New Roman" pitchFamily="18" charset="0"/>
                <a:cs typeface="Times New Roman" pitchFamily="18" charset="0"/>
              </a:rPr>
              <a:t>6. Закон Архимеда</a:t>
            </a:r>
            <a:endParaRPr lang="ru-RU" sz="2200" dirty="0">
              <a:latin typeface="Times New Roman" pitchFamily="18" charset="0"/>
              <a:cs typeface="Times New Roman" pitchFamily="18" charset="0"/>
            </a:endParaRPr>
          </a:p>
        </p:txBody>
      </p:sp>
      <p:sp>
        <p:nvSpPr>
          <p:cNvPr id="15" name="Прямоугольник 14">
            <a:hlinkClick r:id="rId10" action="ppaction://hlinksldjump"/>
          </p:cNvPr>
          <p:cNvSpPr/>
          <p:nvPr/>
        </p:nvSpPr>
        <p:spPr>
          <a:xfrm>
            <a:off x="242406" y="5743955"/>
            <a:ext cx="7259851" cy="430887"/>
          </a:xfrm>
          <a:prstGeom prst="rect">
            <a:avLst/>
          </a:prstGeom>
          <a:ln w="28575"/>
        </p:spPr>
        <p:style>
          <a:lnRef idx="1">
            <a:schemeClr val="accent6"/>
          </a:lnRef>
          <a:fillRef idx="2">
            <a:schemeClr val="accent6"/>
          </a:fillRef>
          <a:effectRef idx="1">
            <a:schemeClr val="accent6"/>
          </a:effectRef>
          <a:fontRef idx="minor">
            <a:schemeClr val="dk1"/>
          </a:fontRef>
        </p:style>
        <p:txBody>
          <a:bodyPr wrap="square" anchor="ctr">
            <a:spAutoFit/>
          </a:bodyPr>
          <a:lstStyle/>
          <a:p>
            <a:r>
              <a:rPr lang="ru-RU" sz="2200" b="1" dirty="0">
                <a:latin typeface="Times New Roman" pitchFamily="18" charset="0"/>
                <a:cs typeface="Times New Roman" pitchFamily="18" charset="0"/>
              </a:rPr>
              <a:t>9</a:t>
            </a:r>
            <a:r>
              <a:rPr lang="ru-RU" sz="2200" b="1" dirty="0" smtClean="0">
                <a:latin typeface="Times New Roman" pitchFamily="18" charset="0"/>
                <a:cs typeface="Times New Roman" pitchFamily="18" charset="0"/>
              </a:rPr>
              <a:t>. Смерть Архимеда</a:t>
            </a:r>
            <a:endParaRPr lang="ru-RU" sz="2200" dirty="0">
              <a:latin typeface="Times New Roman" pitchFamily="18" charset="0"/>
              <a:cs typeface="Times New Roman" pitchFamily="18" charset="0"/>
            </a:endParaRPr>
          </a:p>
        </p:txBody>
      </p:sp>
      <p:sp>
        <p:nvSpPr>
          <p:cNvPr id="5" name="Управляющая кнопка: далее 4">
            <a:hlinkClick r:id="" action="ppaction://hlinkshowjump?jump=nextslide" highlightClick="1"/>
          </p:cNvPr>
          <p:cNvSpPr/>
          <p:nvPr/>
        </p:nvSpPr>
        <p:spPr>
          <a:xfrm>
            <a:off x="8532440" y="6346444"/>
            <a:ext cx="466352" cy="393763"/>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Управляющая кнопка: назад 15">
            <a:hlinkClick r:id="" action="ppaction://hlinkshowjump?jump=previousslide" highlightClick="1"/>
          </p:cNvPr>
          <p:cNvSpPr/>
          <p:nvPr/>
        </p:nvSpPr>
        <p:spPr>
          <a:xfrm>
            <a:off x="7956376" y="6354439"/>
            <a:ext cx="466352" cy="37777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203848" y="1562889"/>
            <a:ext cx="2697341" cy="707886"/>
          </a:xfrm>
          <a:prstGeom prst="rect">
            <a:avLst/>
          </a:prstGeom>
          <a:ln w="28575">
            <a:solidFill>
              <a:schemeClr val="tx1"/>
            </a:solidFill>
          </a:ln>
        </p:spPr>
        <p:txBody>
          <a:bodyPr wrap="none" anchor="ct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4000" b="1" spc="50" dirty="0" smtClean="0">
                <a:ln w="11430"/>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rPr>
              <a:t>Геометрия</a:t>
            </a:r>
            <a:endParaRPr lang="ru-RU" sz="4000" b="1" spc="50" dirty="0">
              <a:ln w="11430"/>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mc:AlternateContent xmlns:mc="http://schemas.openxmlformats.org/markup-compatibility/2006" xmlns:a14="http://schemas.microsoft.com/office/drawing/2010/main">
        <mc:Choice Requires="a14">
          <p:sp>
            <p:nvSpPr>
              <p:cNvPr id="4" name="Прямоугольник 3"/>
              <p:cNvSpPr/>
              <p:nvPr/>
            </p:nvSpPr>
            <p:spPr>
              <a:xfrm>
                <a:off x="191998" y="2390577"/>
                <a:ext cx="5677962" cy="3785652"/>
              </a:xfrm>
              <a:prstGeom prst="rect">
                <a:avLst/>
              </a:prstGeom>
              <a:ln/>
            </p:spPr>
            <p:style>
              <a:lnRef idx="1">
                <a:schemeClr val="accent6"/>
              </a:lnRef>
              <a:fillRef idx="2">
                <a:schemeClr val="accent6"/>
              </a:fillRef>
              <a:effectRef idx="1">
                <a:schemeClr val="accent6"/>
              </a:effectRef>
              <a:fontRef idx="minor">
                <a:schemeClr val="dk1"/>
              </a:fontRef>
            </p:style>
            <p:txBody>
              <a:bodyPr wrap="square" anchor="ctr">
                <a:spAutoFit/>
              </a:bodyPr>
              <a:lstStyle/>
              <a:p>
                <a:r>
                  <a:rPr lang="ru-RU" sz="2400" dirty="0" smtClean="0">
                    <a:latin typeface="Times New Roman" pitchFamily="18" charset="0"/>
                    <a:cs typeface="Times New Roman" pitchFamily="18" charset="0"/>
                  </a:rPr>
                  <a:t>Архимед представил </a:t>
                </a:r>
                <a:r>
                  <a:rPr lang="ru-RU" sz="2400" dirty="0">
                    <a:latin typeface="Times New Roman" pitchFamily="18" charset="0"/>
                    <a:cs typeface="Times New Roman" pitchFamily="18" charset="0"/>
                  </a:rPr>
                  <a:t>геометрический способ решения кубических уравнений вида, </a:t>
                </a:r>
                <a:r>
                  <a:rPr lang="ru-RU" sz="2400" dirty="0"/>
                  <a:t>вида </a:t>
                </a:r>
                <a14:m>
                  <m:oMath xmlns:m="http://schemas.openxmlformats.org/officeDocument/2006/math">
                    <m:sSup>
                      <m:sSupPr>
                        <m:ctrlPr>
                          <a:rPr lang="en-US" sz="2400" i="1" smtClean="0">
                            <a:latin typeface="Cambria Math"/>
                          </a:rPr>
                        </m:ctrlPr>
                      </m:sSupPr>
                      <m:e>
                        <m:r>
                          <a:rPr lang="en-US" sz="2400" i="1" smtClean="0">
                            <a:latin typeface="Cambria Math"/>
                          </a:rPr>
                          <m:t>𝑥</m:t>
                        </m:r>
                      </m:e>
                      <m:sup>
                        <m:r>
                          <a:rPr lang="en-US" sz="2400" i="1" smtClean="0">
                            <a:latin typeface="Cambria Math"/>
                          </a:rPr>
                          <m:t>2</m:t>
                        </m:r>
                      </m:sup>
                    </m:sSup>
                  </m:oMath>
                </a14:m>
                <a:r>
                  <a:rPr lang="ru-RU" sz="2400" dirty="0" smtClean="0"/>
                  <a:t>(𝑎 ± 𝑥) = 𝑏</a:t>
                </a:r>
                <a:r>
                  <a:rPr lang="ru-RU" sz="2400" dirty="0"/>
                  <a:t>, </a:t>
                </a:r>
                <a:r>
                  <a:rPr lang="ru-RU" sz="2400" dirty="0" smtClean="0">
                    <a:latin typeface="Times New Roman" pitchFamily="18" charset="0"/>
                    <a:cs typeface="Times New Roman" pitchFamily="18" charset="0"/>
                  </a:rPr>
                  <a:t>корни </a:t>
                </a:r>
                <a:r>
                  <a:rPr lang="ru-RU" sz="2400" dirty="0">
                    <a:latin typeface="Times New Roman" pitchFamily="18" charset="0"/>
                    <a:cs typeface="Times New Roman" pitchFamily="18" charset="0"/>
                  </a:rPr>
                  <a:t>которых он находил с помощью пересечения параболы и гиперболы, провёл полное исследование этих уравнений, нашёл, при каких условиях они будут иметь действительные положительные различные корни и при каких корни будут совпадать.</a:t>
                </a:r>
              </a:p>
            </p:txBody>
          </p:sp>
        </mc:Choice>
        <mc:Fallback xmlns="">
          <p:sp>
            <p:nvSpPr>
              <p:cNvPr id="4" name="Прямоугольник 3"/>
              <p:cNvSpPr>
                <a:spLocks noRot="1" noChangeAspect="1" noMove="1" noResize="1" noEditPoints="1" noAdjustHandles="1" noChangeArrowheads="1" noChangeShapeType="1" noTextEdit="1"/>
              </p:cNvSpPr>
              <p:nvPr/>
            </p:nvSpPr>
            <p:spPr>
              <a:xfrm>
                <a:off x="191998" y="2390577"/>
                <a:ext cx="5677962" cy="3785652"/>
              </a:xfrm>
              <a:prstGeom prst="rect">
                <a:avLst/>
              </a:prstGeom>
              <a:blipFill rotWithShape="1">
                <a:blip r:embed="rId2"/>
                <a:stretch>
                  <a:fillRect/>
                </a:stretch>
              </a:blipFill>
              <a:ln/>
            </p:spPr>
            <p:txBody>
              <a:bodyPr/>
              <a:lstStyle/>
              <a:p>
                <a:r>
                  <a:rPr lang="ru-RU">
                    <a:noFill/>
                  </a:rPr>
                  <a:t> </a:t>
                </a:r>
              </a:p>
            </p:txBody>
          </p:sp>
        </mc:Fallback>
      </mc:AlternateContent>
      <p:sp>
        <p:nvSpPr>
          <p:cNvPr id="7" name="Заголовок 1"/>
          <p:cNvSpPr>
            <a:spLocks noGrp="1"/>
          </p:cNvSpPr>
          <p:nvPr>
            <p:ph type="title"/>
          </p:nvPr>
        </p:nvSpPr>
        <p:spPr>
          <a:xfrm>
            <a:off x="179512" y="188640"/>
            <a:ext cx="8784976" cy="1152128"/>
          </a:xfrm>
          <a:ln/>
        </p:spPr>
        <p:style>
          <a:lnRef idx="3">
            <a:schemeClr val="lt1"/>
          </a:lnRef>
          <a:fillRef idx="1">
            <a:schemeClr val="accent6"/>
          </a:fillRef>
          <a:effectRef idx="1">
            <a:schemeClr val="accent6"/>
          </a:effectRef>
          <a:fontRef idx="minor">
            <a:schemeClr val="lt1"/>
          </a:fontRef>
        </p:style>
        <p:txBody>
          <a:bodyPr anchor="ct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6000" b="1" spc="50" dirty="0" smtClean="0">
                <a:ln w="11430">
                  <a:solidFill>
                    <a:schemeClr val="tx2">
                      <a:lumMod val="75000"/>
                      <a:lumOff val="25000"/>
                    </a:schemeClr>
                  </a:solidFill>
                </a:ln>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rPr>
              <a:t>Архимед - математик</a:t>
            </a:r>
            <a:endParaRPr lang="ru-RU" sz="6000" b="1" spc="50" dirty="0">
              <a:ln w="11430">
                <a:solidFill>
                  <a:schemeClr val="tx2">
                    <a:lumMod val="75000"/>
                    <a:lumOff val="25000"/>
                  </a:schemeClr>
                </a:solidFill>
              </a:ln>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pic>
        <p:nvPicPr>
          <p:cNvPr id="10" name="Рисунок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47765" y="2390577"/>
            <a:ext cx="2890710" cy="3918743"/>
          </a:xfrm>
          <a:prstGeom prst="rect">
            <a:avLst/>
          </a:prstGeom>
        </p:spPr>
      </p:pic>
      <p:sp>
        <p:nvSpPr>
          <p:cNvPr id="6" name="Управляющая кнопка: далее 5">
            <a:hlinkClick r:id="" action="ppaction://hlinkshowjump?jump=nextslide" highlightClick="1"/>
          </p:cNvPr>
          <p:cNvSpPr/>
          <p:nvPr/>
        </p:nvSpPr>
        <p:spPr>
          <a:xfrm>
            <a:off x="8667304" y="6552527"/>
            <a:ext cx="466352" cy="286871"/>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Управляющая кнопка: назад 7">
            <a:hlinkClick r:id="" action="ppaction://hlinkshowjump?jump=previousslide" highlightClick="1"/>
          </p:cNvPr>
          <p:cNvSpPr/>
          <p:nvPr/>
        </p:nvSpPr>
        <p:spPr>
          <a:xfrm>
            <a:off x="7956376" y="6550122"/>
            <a:ext cx="466352" cy="27829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83589783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Прямоугольник 2"/>
          <p:cNvSpPr/>
          <p:nvPr/>
        </p:nvSpPr>
        <p:spPr>
          <a:xfrm>
            <a:off x="1538749" y="1562889"/>
            <a:ext cx="6027547" cy="707886"/>
          </a:xfrm>
          <a:prstGeom prst="rect">
            <a:avLst/>
          </a:prstGeom>
          <a:ln w="28575">
            <a:solidFill>
              <a:schemeClr val="tx1"/>
            </a:solidFill>
          </a:ln>
        </p:spPr>
        <p:txBody>
          <a:bodyPr wrap="none" anchor="ct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4000" b="1" spc="50" dirty="0" smtClean="0">
                <a:ln w="11430"/>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rPr>
              <a:t>Математический анализ</a:t>
            </a:r>
            <a:endParaRPr lang="ru-RU" sz="4000" b="1" spc="50" dirty="0">
              <a:ln w="11430"/>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sp>
        <p:nvSpPr>
          <p:cNvPr id="7" name="Заголовок 1"/>
          <p:cNvSpPr>
            <a:spLocks noGrp="1"/>
          </p:cNvSpPr>
          <p:nvPr>
            <p:ph type="title"/>
          </p:nvPr>
        </p:nvSpPr>
        <p:spPr>
          <a:xfrm>
            <a:off x="179512" y="188640"/>
            <a:ext cx="8784976" cy="1152128"/>
          </a:xfrm>
          <a:ln/>
        </p:spPr>
        <p:style>
          <a:lnRef idx="3">
            <a:schemeClr val="lt1"/>
          </a:lnRef>
          <a:fillRef idx="1">
            <a:schemeClr val="accent6"/>
          </a:fillRef>
          <a:effectRef idx="1">
            <a:schemeClr val="accent6"/>
          </a:effectRef>
          <a:fontRef idx="minor">
            <a:schemeClr val="lt1"/>
          </a:fontRef>
        </p:style>
        <p:txBody>
          <a:bodyPr anchor="ct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6000" b="1" spc="50" dirty="0" smtClean="0">
                <a:ln w="11430">
                  <a:solidFill>
                    <a:schemeClr val="tx2">
                      <a:lumMod val="75000"/>
                      <a:lumOff val="25000"/>
                    </a:schemeClr>
                  </a:solidFill>
                </a:ln>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rPr>
              <a:t>Архимед - математик</a:t>
            </a:r>
            <a:endParaRPr lang="ru-RU" sz="6000" b="1" spc="50" dirty="0">
              <a:ln w="11430">
                <a:solidFill>
                  <a:schemeClr val="tx2">
                    <a:lumMod val="75000"/>
                    <a:lumOff val="25000"/>
                  </a:schemeClr>
                </a:solidFill>
              </a:ln>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sp>
        <p:nvSpPr>
          <p:cNvPr id="9" name="Прямоугольник 8"/>
          <p:cNvSpPr/>
          <p:nvPr/>
        </p:nvSpPr>
        <p:spPr>
          <a:xfrm>
            <a:off x="213310" y="2492896"/>
            <a:ext cx="8648372" cy="2354491"/>
          </a:xfrm>
          <a:prstGeom prst="rect">
            <a:avLst/>
          </a:prstGeom>
          <a:ln w="28575"/>
        </p:spPr>
        <p:style>
          <a:lnRef idx="1">
            <a:schemeClr val="accent4"/>
          </a:lnRef>
          <a:fillRef idx="2">
            <a:schemeClr val="accent4"/>
          </a:fillRef>
          <a:effectRef idx="1">
            <a:schemeClr val="accent4"/>
          </a:effectRef>
          <a:fontRef idx="minor">
            <a:schemeClr val="dk1"/>
          </a:fontRef>
        </p:style>
        <p:txBody>
          <a:bodyPr wrap="square" anchor="ctr">
            <a:spAutoFit/>
          </a:bodyPr>
          <a:lstStyle/>
          <a:p>
            <a:r>
              <a:rPr lang="ru-RU" sz="2100" dirty="0" smtClean="0">
                <a:latin typeface="Times New Roman" pitchFamily="18" charset="0"/>
                <a:cs typeface="Times New Roman" pitchFamily="18" charset="0"/>
              </a:rPr>
              <a:t>Однако </a:t>
            </a:r>
            <a:r>
              <a:rPr lang="ru-RU" sz="2100" dirty="0">
                <a:latin typeface="Times New Roman" pitchFamily="18" charset="0"/>
                <a:cs typeface="Times New Roman" pitchFamily="18" charset="0"/>
              </a:rPr>
              <a:t>главные математические достижения Архимеда касаются проблем, которые сейчас относят к области математического анализа. Греки до Архимеда сумели определить площади </a:t>
            </a:r>
            <a:r>
              <a:rPr lang="ru-RU" sz="2100" dirty="0" smtClean="0">
                <a:latin typeface="Times New Roman" pitchFamily="18" charset="0"/>
                <a:cs typeface="Times New Roman" pitchFamily="18" charset="0"/>
              </a:rPr>
              <a:t>многоугольников</a:t>
            </a:r>
            <a:r>
              <a:rPr lang="ru-RU" sz="2100" dirty="0">
                <a:latin typeface="Times New Roman" pitchFamily="18" charset="0"/>
                <a:cs typeface="Times New Roman" pitchFamily="18" charset="0"/>
              </a:rPr>
              <a:t> </a:t>
            </a:r>
            <a:r>
              <a:rPr lang="ru-RU" sz="2100" dirty="0" smtClean="0">
                <a:latin typeface="Times New Roman" pitchFamily="18" charset="0"/>
                <a:cs typeface="Times New Roman" pitchFamily="18" charset="0"/>
              </a:rPr>
              <a:t>и</a:t>
            </a:r>
            <a:r>
              <a:rPr lang="ru-RU" sz="2100" dirty="0">
                <a:latin typeface="Times New Roman" pitchFamily="18" charset="0"/>
                <a:cs typeface="Times New Roman" pitchFamily="18" charset="0"/>
              </a:rPr>
              <a:t> </a:t>
            </a:r>
            <a:r>
              <a:rPr lang="ru-RU" sz="2100" dirty="0" smtClean="0">
                <a:latin typeface="Times New Roman" pitchFamily="18" charset="0"/>
                <a:cs typeface="Times New Roman" pitchFamily="18" charset="0"/>
              </a:rPr>
              <a:t>круга</a:t>
            </a:r>
            <a:r>
              <a:rPr lang="ru-RU" sz="2100" dirty="0">
                <a:latin typeface="Times New Roman" pitchFamily="18" charset="0"/>
                <a:cs typeface="Times New Roman" pitchFamily="18" charset="0"/>
              </a:rPr>
              <a:t>,</a:t>
            </a:r>
            <a:r>
              <a:rPr lang="ru-RU" sz="2100" dirty="0" smtClean="0">
                <a:latin typeface="Times New Roman" pitchFamily="18" charset="0"/>
                <a:cs typeface="Times New Roman" pitchFamily="18" charset="0"/>
              </a:rPr>
              <a:t> </a:t>
            </a:r>
            <a:r>
              <a:rPr lang="ru-RU" sz="2100" dirty="0">
                <a:latin typeface="Times New Roman" pitchFamily="18" charset="0"/>
                <a:cs typeface="Times New Roman" pitchFamily="18" charset="0"/>
              </a:rPr>
              <a:t>объём призмы и цилиндра, пирамиды и конуса. Но только Архимед нашёл гораздо более общий метод вычисления </a:t>
            </a:r>
            <a:r>
              <a:rPr lang="ru-RU" sz="2100" dirty="0" smtClean="0">
                <a:latin typeface="Times New Roman" pitchFamily="18" charset="0"/>
                <a:cs typeface="Times New Roman" pitchFamily="18" charset="0"/>
              </a:rPr>
              <a:t>площадей</a:t>
            </a:r>
            <a:r>
              <a:rPr lang="ru-RU" sz="2100" dirty="0">
                <a:latin typeface="Times New Roman" pitchFamily="18" charset="0"/>
                <a:cs typeface="Times New Roman" pitchFamily="18" charset="0"/>
              </a:rPr>
              <a:t> </a:t>
            </a:r>
            <a:r>
              <a:rPr lang="ru-RU" sz="2100" dirty="0" smtClean="0">
                <a:latin typeface="Times New Roman" pitchFamily="18" charset="0"/>
                <a:cs typeface="Times New Roman" pitchFamily="18" charset="0"/>
              </a:rPr>
              <a:t>или</a:t>
            </a:r>
            <a:r>
              <a:rPr lang="ru-RU" sz="2100" dirty="0">
                <a:latin typeface="Times New Roman" pitchFamily="18" charset="0"/>
                <a:cs typeface="Times New Roman" pitchFamily="18" charset="0"/>
              </a:rPr>
              <a:t> объёмов; для этого он усовершенствовал и виртуозно применял метод исчерпывания </a:t>
            </a:r>
            <a:r>
              <a:rPr lang="ru-RU" sz="2100" dirty="0" err="1">
                <a:latin typeface="Times New Roman" pitchFamily="18" charset="0"/>
                <a:cs typeface="Times New Roman" pitchFamily="18" charset="0"/>
              </a:rPr>
              <a:t>Евдокса</a:t>
            </a:r>
            <a:r>
              <a:rPr lang="ru-RU" sz="2100" dirty="0">
                <a:latin typeface="Times New Roman" pitchFamily="18" charset="0"/>
                <a:cs typeface="Times New Roman" pitchFamily="18" charset="0"/>
              </a:rPr>
              <a:t> </a:t>
            </a:r>
            <a:r>
              <a:rPr lang="ru-RU" sz="2100" dirty="0" err="1">
                <a:latin typeface="Times New Roman" pitchFamily="18" charset="0"/>
                <a:cs typeface="Times New Roman" pitchFamily="18" charset="0"/>
              </a:rPr>
              <a:t>Книдского</a:t>
            </a:r>
            <a:r>
              <a:rPr lang="ru-RU" sz="2100" dirty="0">
                <a:latin typeface="Times New Roman" pitchFamily="18" charset="0"/>
                <a:cs typeface="Times New Roman" pitchFamily="18" charset="0"/>
              </a:rPr>
              <a:t>. </a:t>
            </a:r>
          </a:p>
        </p:txBody>
      </p:sp>
      <p:sp>
        <p:nvSpPr>
          <p:cNvPr id="5" name="AutoShape 3" descr="{\displaystyle \sum _{n=0}^{\infty }{\frac {1}{4^{n}}}=1+{\frac {1}{4^{1}}}+{\frac {1}{4^{2}}}+{\frac {1}{4^{3}}}+\cdots ={4 \over 3}}"/>
          <p:cNvSpPr>
            <a:spLocks noChangeAspect="1" noChangeArrowheads="1"/>
          </p:cNvSpPr>
          <p:nvPr/>
        </p:nvSpPr>
        <p:spPr bwMode="auto">
          <a:xfrm>
            <a:off x="288925" y="160338"/>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8" name="AutoShape 5" descr="{\displaystyle \sum _{n=0}^{\infty }{\frac {1}{4^{n}}}=1+{\frac {1}{4^{1}}}+{\frac {1}{4^{2}}}+{\frac {1}{4^{3}}}+\cdots ={4 \over 3}}"/>
          <p:cNvSpPr>
            <a:spLocks noChangeAspect="1" noChangeArrowheads="1"/>
          </p:cNvSpPr>
          <p:nvPr/>
        </p:nvSpPr>
        <p:spPr bwMode="auto">
          <a:xfrm>
            <a:off x="441325" y="312738"/>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1" name="Прямоугольник 10"/>
          <p:cNvSpPr/>
          <p:nvPr/>
        </p:nvSpPr>
        <p:spPr>
          <a:xfrm>
            <a:off x="214762" y="5085184"/>
            <a:ext cx="8648372" cy="1384995"/>
          </a:xfrm>
          <a:prstGeom prst="rect">
            <a:avLst/>
          </a:prstGeom>
          <a:ln/>
        </p:spPr>
        <p:style>
          <a:lnRef idx="1">
            <a:schemeClr val="accent6"/>
          </a:lnRef>
          <a:fillRef idx="2">
            <a:schemeClr val="accent6"/>
          </a:fillRef>
          <a:effectRef idx="1">
            <a:schemeClr val="accent6"/>
          </a:effectRef>
          <a:fontRef idx="minor">
            <a:schemeClr val="dk1"/>
          </a:fontRef>
        </p:style>
        <p:txBody>
          <a:bodyPr wrap="square" anchor="ctr">
            <a:spAutoFit/>
          </a:bodyPr>
          <a:lstStyle/>
          <a:p>
            <a:r>
              <a:rPr lang="ru-RU" sz="2100" dirty="0" smtClean="0">
                <a:latin typeface="Times New Roman" pitchFamily="18" charset="0"/>
                <a:cs typeface="Times New Roman" pitchFamily="18" charset="0"/>
              </a:rPr>
              <a:t>В </a:t>
            </a:r>
            <a:r>
              <a:rPr lang="ru-RU" sz="2100" dirty="0">
                <a:latin typeface="Times New Roman" pitchFamily="18" charset="0"/>
                <a:cs typeface="Times New Roman" pitchFamily="18" charset="0"/>
              </a:rPr>
              <a:t>своей работе «Послание к Эратосфену о методе» (иногда называемой «Метод механических теорем») он использовал бесконечно малые для вычисления объёмов. Идеи </a:t>
            </a:r>
            <a:r>
              <a:rPr lang="ru-RU" sz="2100" dirty="0" smtClean="0">
                <a:latin typeface="Times New Roman" pitchFamily="18" charset="0"/>
                <a:cs typeface="Times New Roman" pitchFamily="18" charset="0"/>
              </a:rPr>
              <a:t>Архимеда легли впоследствии в основу</a:t>
            </a:r>
            <a:r>
              <a:rPr lang="ru-RU" sz="2100" dirty="0">
                <a:latin typeface="Times New Roman" pitchFamily="18" charset="0"/>
                <a:cs typeface="Times New Roman" pitchFamily="18" charset="0"/>
              </a:rPr>
              <a:t> </a:t>
            </a:r>
            <a:r>
              <a:rPr lang="ru-RU" sz="2100" dirty="0" smtClean="0">
                <a:latin typeface="Times New Roman" pitchFamily="18" charset="0"/>
                <a:cs typeface="Times New Roman" pitchFamily="18" charset="0"/>
              </a:rPr>
              <a:t>интегрального</a:t>
            </a:r>
            <a:r>
              <a:rPr lang="ru-RU" sz="2100" dirty="0">
                <a:latin typeface="Times New Roman" pitchFamily="18" charset="0"/>
                <a:cs typeface="Times New Roman" pitchFamily="18" charset="0"/>
              </a:rPr>
              <a:t> </a:t>
            </a:r>
            <a:r>
              <a:rPr lang="ru-RU" sz="2100" dirty="0" smtClean="0">
                <a:latin typeface="Times New Roman" pitchFamily="18" charset="0"/>
                <a:cs typeface="Times New Roman" pitchFamily="18" charset="0"/>
              </a:rPr>
              <a:t>исчисления.</a:t>
            </a:r>
            <a:endParaRPr lang="ru-RU" sz="2100" dirty="0">
              <a:latin typeface="Times New Roman" pitchFamily="18" charset="0"/>
              <a:cs typeface="Times New Roman" pitchFamily="18" charset="0"/>
            </a:endParaRPr>
          </a:p>
        </p:txBody>
      </p:sp>
      <p:sp>
        <p:nvSpPr>
          <p:cNvPr id="10" name="Управляющая кнопка: далее 9">
            <a:hlinkClick r:id="" action="ppaction://hlinkshowjump?jump=nextslide" highlightClick="1"/>
          </p:cNvPr>
          <p:cNvSpPr/>
          <p:nvPr/>
        </p:nvSpPr>
        <p:spPr>
          <a:xfrm>
            <a:off x="8666723" y="6543562"/>
            <a:ext cx="466352" cy="286871"/>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Управляющая кнопка: назад 11">
            <a:hlinkClick r:id="" action="ppaction://hlinkshowjump?jump=previousslide" highlightClick="1"/>
          </p:cNvPr>
          <p:cNvSpPr/>
          <p:nvPr/>
        </p:nvSpPr>
        <p:spPr>
          <a:xfrm>
            <a:off x="7956376" y="6550122"/>
            <a:ext cx="466352" cy="27829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38658069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3555" name="Rectangle 3"/>
              <p:cNvSpPr>
                <a:spLocks noChangeArrowheads="1"/>
              </p:cNvSpPr>
              <p:nvPr/>
            </p:nvSpPr>
            <p:spPr bwMode="auto">
              <a:xfrm>
                <a:off x="197749" y="1340768"/>
                <a:ext cx="8784976" cy="1565314"/>
              </a:xfrm>
              <a:prstGeom prst="rect">
                <a:avLst/>
              </a:prstGeom>
              <a:ln w="28575">
                <a:headEnd/>
                <a:tailEnd/>
              </a:ln>
            </p:spPr>
            <p:style>
              <a:lnRef idx="1">
                <a:schemeClr val="accent4"/>
              </a:lnRef>
              <a:fillRef idx="2">
                <a:schemeClr val="accent4"/>
              </a:fillRef>
              <a:effectRef idx="1">
                <a:schemeClr val="accent4"/>
              </a:effectRef>
              <a:fontRef idx="minor">
                <a:schemeClr val="dk1"/>
              </a:fontRef>
            </p:style>
            <p:txBody>
              <a:bodyPr vert="horz" wrap="square" lIns="253920" tIns="79350" rIns="0" bIns="79350" numCol="1" anchor="ctr" anchorCtr="0" compatLnSpc="1">
                <a:prstTxWarp prst="textNoShape">
                  <a:avLst/>
                </a:prstTxWarp>
                <a:spAutoFit/>
              </a:bodyPr>
              <a:lstStyle/>
              <a:p>
                <a:pPr marR="0" lvl="0" algn="l" defTabSz="914400" rtl="0" eaLnBrk="1" fontAlgn="t"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effectLst/>
                    <a:latin typeface="Times New Roman" pitchFamily="18" charset="0"/>
                    <a:cs typeface="Times New Roman" pitchFamily="18" charset="0"/>
                  </a:rPr>
                  <a:t>В сочинении «Квадратура параболы» Архимед доказал, что площадь</a:t>
                </a:r>
                <a:r>
                  <a:rPr kumimoji="0" lang="ru-RU" sz="2000" b="0" i="0" u="none" strike="noStrike" cap="none" normalizeH="0" dirty="0" smtClean="0">
                    <a:ln>
                      <a:noFill/>
                    </a:ln>
                    <a:effectLst/>
                    <a:latin typeface="Times New Roman" pitchFamily="18" charset="0"/>
                    <a:cs typeface="Times New Roman" pitchFamily="18" charset="0"/>
                  </a:rPr>
                  <a:t> </a:t>
                </a:r>
                <a:r>
                  <a:rPr kumimoji="0" lang="ru-RU" sz="2000" b="0" i="0" u="none" strike="noStrike" cap="none" normalizeH="0" baseline="0" dirty="0" smtClean="0">
                    <a:ln>
                      <a:noFill/>
                    </a:ln>
                    <a:effectLst/>
                    <a:latin typeface="Times New Roman" pitchFamily="18" charset="0"/>
                    <a:cs typeface="Times New Roman" pitchFamily="18" charset="0"/>
                  </a:rPr>
                  <a:t>сегмента параболы, отсекаемого от неё прямой, составляет </a:t>
                </a:r>
                <a14:m>
                  <m:oMath xmlns:m="http://schemas.openxmlformats.org/officeDocument/2006/math">
                    <m:f>
                      <m:fPr>
                        <m:ctrlPr>
                          <a:rPr kumimoji="0" lang="ru-RU" sz="2000" b="0" i="1" u="none" strike="noStrike" cap="none" normalizeH="0" baseline="0" smtClean="0">
                            <a:ln>
                              <a:noFill/>
                            </a:ln>
                            <a:effectLst/>
                            <a:latin typeface="Cambria Math"/>
                            <a:cs typeface="Times New Roman" pitchFamily="18" charset="0"/>
                          </a:rPr>
                        </m:ctrlPr>
                      </m:fPr>
                      <m:num>
                        <m:r>
                          <a:rPr kumimoji="0" lang="ru-RU" sz="2000" b="0" i="1" u="none" strike="noStrike" cap="none" normalizeH="0" baseline="0" smtClean="0">
                            <a:ln>
                              <a:noFill/>
                            </a:ln>
                            <a:effectLst/>
                            <a:latin typeface="Cambria Math"/>
                            <a:cs typeface="Times New Roman" pitchFamily="18" charset="0"/>
                          </a:rPr>
                          <m:t>4</m:t>
                        </m:r>
                      </m:num>
                      <m:den>
                        <m:r>
                          <a:rPr kumimoji="0" lang="ru-RU" sz="2000" b="0" i="1" u="none" strike="noStrike" cap="none" normalizeH="0" baseline="0" smtClean="0">
                            <a:ln>
                              <a:noFill/>
                            </a:ln>
                            <a:effectLst/>
                            <a:latin typeface="Cambria Math"/>
                            <a:cs typeface="Times New Roman" pitchFamily="18" charset="0"/>
                          </a:rPr>
                          <m:t>3</m:t>
                        </m:r>
                      </m:den>
                    </m:f>
                  </m:oMath>
                </a14:m>
                <a:r>
                  <a:rPr kumimoji="0" lang="ru-RU" sz="2000" b="0" i="0" u="none" strike="noStrike" cap="none" normalizeH="0" baseline="0" dirty="0" smtClean="0">
                    <a:ln>
                      <a:noFill/>
                    </a:ln>
                    <a:effectLst/>
                    <a:latin typeface="Times New Roman" pitchFamily="18" charset="0"/>
                    <a:cs typeface="Times New Roman" pitchFamily="18" charset="0"/>
                  </a:rPr>
                  <a:t> от площади вписанного в этот сегмент треугольника (см. рисунок). Для доказательства Архимед подсчитал сумму бесконечного ряда.</a:t>
                </a:r>
              </a:p>
            </p:txBody>
          </p:sp>
        </mc:Choice>
        <mc:Fallback xmlns="">
          <p:sp>
            <p:nvSpPr>
              <p:cNvPr id="23555" name="Rectangle 3"/>
              <p:cNvSpPr>
                <a:spLocks noRot="1" noChangeAspect="1" noMove="1" noResize="1" noEditPoints="1" noAdjustHandles="1" noChangeArrowheads="1" noChangeShapeType="1" noTextEdit="1"/>
              </p:cNvSpPr>
              <p:nvPr/>
            </p:nvSpPr>
            <p:spPr bwMode="auto">
              <a:xfrm>
                <a:off x="197749" y="1340768"/>
                <a:ext cx="8784976" cy="1565314"/>
              </a:xfrm>
              <a:prstGeom prst="rect">
                <a:avLst/>
              </a:prstGeom>
              <a:blipFill rotWithShape="1">
                <a:blip r:embed="rId2"/>
                <a:stretch>
                  <a:fillRect/>
                </a:stretch>
              </a:blipFill>
              <a:ln w="28575">
                <a:headEnd/>
                <a:tailEnd/>
              </a:ln>
            </p:spPr>
            <p:txBody>
              <a:bodyPr/>
              <a:lstStyle/>
              <a:p>
                <a:r>
                  <a:rPr lang="ru-RU">
                    <a:noFill/>
                  </a:rPr>
                  <a:t> </a:t>
                </a:r>
              </a:p>
            </p:txBody>
          </p:sp>
        </mc:Fallback>
      </mc:AlternateContent>
      <p:sp>
        <p:nvSpPr>
          <p:cNvPr id="23557" name="AutoShape 5" descr="{\displaystyle \sum _{n=0}^{\infty }{\frac {1}{4^{n}}}=1+{\frac {1}{4^{1}}}+{\frac {1}{4^{2}}}+{\frac {1}{4^{3}}}+\cdots ={4 \over 3}}"/>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23559" name="AutoShape 7" descr="{\displaystyle \sum _{n=0}^{\infty }{\frac {1}{4^{n}}}=1+{\frac {1}{4^{1}}}+{\frac {1}{4^{2}}}+{\frac {1}{4^{3}}}+\cdots ={4 \over 3}}"/>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23561" name="AutoShape 9" descr="{\displaystyle \sum _{n=0}^{\infty }{\frac {1}{4^{n}}}=1+{\frac {1}{4^{1}}}+{\frac {1}{4^{2}}}+{\frac {1}{4^{3}}}+\cdots ={4 \over 3}}"/>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23565" name="AutoShape 13" descr="{\displaystyle \sum _{n=0}^{\infty }{\frac {1}{4^{n}}}=1+{\frac {1}{4^{1}}}+{\frac {1}{4^{2}}}+{\frac {1}{4^{3}}}+\cdots ={4 \over 3}}"/>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23567" name="AutoShape 15" descr="{\displaystyle \sum _{n=0}^{\infty }{\frac {1}{4^{n}}}=1+{\frac {1}{4^{1}}}+{\frac {1}{4^{2}}}+{\frac {1}{4^{3}}}+\cdots ={4 \over 3}}"/>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1" name="Прямоугольник 10"/>
          <p:cNvSpPr/>
          <p:nvPr/>
        </p:nvSpPr>
        <p:spPr>
          <a:xfrm>
            <a:off x="197749" y="3789202"/>
            <a:ext cx="8784976" cy="707886"/>
          </a:xfrm>
          <a:prstGeom prst="rect">
            <a:avLst/>
          </a:prstGeom>
          <a:ln w="28575"/>
        </p:spPr>
        <p:style>
          <a:lnRef idx="1">
            <a:schemeClr val="accent6"/>
          </a:lnRef>
          <a:fillRef idx="2">
            <a:schemeClr val="accent6"/>
          </a:fillRef>
          <a:effectRef idx="1">
            <a:schemeClr val="accent6"/>
          </a:effectRef>
          <a:fontRef idx="minor">
            <a:schemeClr val="dk1"/>
          </a:fontRef>
        </p:style>
        <p:txBody>
          <a:bodyPr wrap="square" anchor="ctr">
            <a:spAutoFit/>
          </a:bodyPr>
          <a:lstStyle/>
          <a:p>
            <a:r>
              <a:rPr lang="ru-RU" sz="2000" dirty="0" smtClean="0">
                <a:latin typeface="Times New Roman" pitchFamily="18" charset="0"/>
                <a:cs typeface="Times New Roman" pitchFamily="18" charset="0"/>
              </a:rPr>
              <a:t>Каждое слагаемое ряда — это общая площадь треугольников, вписанных в неохваченную предыдущими членами ряда часть сегмента параболы.</a:t>
            </a:r>
            <a:endParaRPr lang="ru-RU" sz="2000" dirty="0">
              <a:latin typeface="Times New Roman" pitchFamily="18" charset="0"/>
              <a:cs typeface="Times New Roman" pitchFamily="18" charset="0"/>
            </a:endParaRPr>
          </a:p>
        </p:txBody>
      </p:sp>
      <p:pic>
        <p:nvPicPr>
          <p:cNvPr id="23569" name="Picture 17" descr="https://avatars.mds.yandex.net/i?id=ed9adcf62f9845ec87f9c1f902eb464f0b91b9ac-10385077-images-thumbs&amp;n=13"/>
          <p:cNvPicPr>
            <a:picLocks noChangeAspect="1" noChangeArrowheads="1"/>
          </p:cNvPicPr>
          <p:nvPr/>
        </p:nvPicPr>
        <p:blipFill>
          <a:blip r:embed="rId3" cstate="print"/>
          <a:srcRect/>
          <a:stretch>
            <a:fillRect/>
          </a:stretch>
        </p:blipFill>
        <p:spPr bwMode="auto">
          <a:xfrm>
            <a:off x="395536" y="4698015"/>
            <a:ext cx="3705225" cy="1895873"/>
          </a:xfrm>
          <a:prstGeom prst="rect">
            <a:avLst/>
          </a:prstGeom>
          <a:noFill/>
        </p:spPr>
      </p:pic>
      <p:pic>
        <p:nvPicPr>
          <p:cNvPr id="23571" name="Picture 19" descr="Picture background"/>
          <p:cNvPicPr>
            <a:picLocks noChangeAspect="1" noChangeArrowheads="1"/>
          </p:cNvPicPr>
          <p:nvPr/>
        </p:nvPicPr>
        <p:blipFill>
          <a:blip r:embed="rId4" cstate="print"/>
          <a:srcRect/>
          <a:stretch>
            <a:fillRect/>
          </a:stretch>
        </p:blipFill>
        <p:spPr bwMode="auto">
          <a:xfrm>
            <a:off x="4560749" y="4612182"/>
            <a:ext cx="3250740" cy="2102382"/>
          </a:xfrm>
          <a:prstGeom prst="rect">
            <a:avLst/>
          </a:prstGeom>
          <a:noFill/>
        </p:spPr>
      </p:pic>
      <p:sp>
        <p:nvSpPr>
          <p:cNvPr id="13" name="Заголовок 1"/>
          <p:cNvSpPr txBox="1">
            <a:spLocks/>
          </p:cNvSpPr>
          <p:nvPr/>
        </p:nvSpPr>
        <p:spPr>
          <a:xfrm>
            <a:off x="197749" y="116632"/>
            <a:ext cx="8784976" cy="1036414"/>
          </a:xfrm>
          <a:prstGeom prst="rect">
            <a:avLst/>
          </a:prstGeom>
        </p:spPr>
        <p:style>
          <a:lnRef idx="3">
            <a:schemeClr val="lt1"/>
          </a:lnRef>
          <a:fillRef idx="1">
            <a:schemeClr val="accent6"/>
          </a:fillRef>
          <a:effectRef idx="1">
            <a:schemeClr val="accent6"/>
          </a:effectRef>
          <a:fontRef idx="minor">
            <a:schemeClr val="lt1"/>
          </a:fontRef>
        </p:style>
        <p:txBody>
          <a:bodyPr vert="horz" lIns="0" tIns="45720" rIns="0" bIns="0" anchor="ct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r>
              <a:rPr lang="ru-RU" sz="6000" b="1" spc="50" smtClean="0">
                <a:ln w="11430">
                  <a:solidFill>
                    <a:schemeClr val="tx2">
                      <a:lumMod val="75000"/>
                      <a:lumOff val="25000"/>
                    </a:schemeClr>
                  </a:solidFill>
                </a:ln>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rPr>
              <a:t>Архимед - математик</a:t>
            </a:r>
            <a:endParaRPr lang="ru-RU" sz="6000" b="1" spc="50" dirty="0">
              <a:ln w="11430">
                <a:solidFill>
                  <a:schemeClr val="tx2">
                    <a:lumMod val="75000"/>
                    <a:lumOff val="25000"/>
                  </a:schemeClr>
                </a:solidFill>
              </a:ln>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pic>
        <p:nvPicPr>
          <p:cNvPr id="4" name="Рисунок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28950" y="2996953"/>
            <a:ext cx="3086100" cy="760660"/>
          </a:xfrm>
          <a:prstGeom prst="rect">
            <a:avLst/>
          </a:prstGeom>
        </p:spPr>
      </p:pic>
      <p:sp>
        <p:nvSpPr>
          <p:cNvPr id="14" name="Управляющая кнопка: далее 13">
            <a:hlinkClick r:id="" action="ppaction://hlinkshowjump?jump=nextslide" highlightClick="1"/>
          </p:cNvPr>
          <p:cNvSpPr/>
          <p:nvPr/>
        </p:nvSpPr>
        <p:spPr>
          <a:xfrm>
            <a:off x="8677648" y="6571129"/>
            <a:ext cx="466352" cy="286871"/>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Управляющая кнопка: назад 14">
            <a:hlinkClick r:id="" action="ppaction://hlinkshowjump?jump=previousslide" highlightClick="1"/>
          </p:cNvPr>
          <p:cNvSpPr/>
          <p:nvPr/>
        </p:nvSpPr>
        <p:spPr>
          <a:xfrm>
            <a:off x="8028384" y="6578615"/>
            <a:ext cx="466352" cy="27829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6056" y="188640"/>
            <a:ext cx="8784976" cy="1080120"/>
          </a:xfrm>
          <a:ln/>
        </p:spPr>
        <p:style>
          <a:lnRef idx="3">
            <a:schemeClr val="lt1"/>
          </a:lnRef>
          <a:fillRef idx="1">
            <a:schemeClr val="accent6"/>
          </a:fillRef>
          <a:effectRef idx="1">
            <a:schemeClr val="accent6"/>
          </a:effectRef>
          <a:fontRef idx="minor">
            <a:schemeClr val="lt1"/>
          </a:fontRef>
        </p:style>
        <p:txBody>
          <a:bodyPr anchor="ct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spc="50" dirty="0" smtClean="0">
                <a:ln w="11430"/>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rPr>
              <a:t>Смерть Архимеда</a:t>
            </a:r>
            <a:endParaRPr lang="ru-RU" sz="5400" b="1" spc="50" dirty="0">
              <a:ln w="11430"/>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pic>
        <p:nvPicPr>
          <p:cNvPr id="26626" name="Picture 2" descr="https://studfile.net/html/2706/642/html_qrhoMSYDvO.A7SH/img-jSUWeH.jpg"/>
          <p:cNvPicPr>
            <a:picLocks noChangeAspect="1" noChangeArrowheads="1"/>
          </p:cNvPicPr>
          <p:nvPr/>
        </p:nvPicPr>
        <p:blipFill>
          <a:blip r:embed="rId2" cstate="print"/>
          <a:srcRect/>
          <a:stretch>
            <a:fillRect/>
          </a:stretch>
        </p:blipFill>
        <p:spPr bwMode="auto">
          <a:xfrm>
            <a:off x="4283968" y="1501208"/>
            <a:ext cx="4543048" cy="3606938"/>
          </a:xfrm>
          <a:prstGeom prst="rect">
            <a:avLst/>
          </a:prstGeom>
          <a:noFill/>
          <a:ln w="38100">
            <a:solidFill>
              <a:srgbClr val="000000"/>
            </a:solidFill>
          </a:ln>
        </p:spPr>
      </p:pic>
      <p:sp>
        <p:nvSpPr>
          <p:cNvPr id="4" name="Прямоугольник 3"/>
          <p:cNvSpPr/>
          <p:nvPr/>
        </p:nvSpPr>
        <p:spPr>
          <a:xfrm>
            <a:off x="206588" y="5243154"/>
            <a:ext cx="8764444" cy="1384995"/>
          </a:xfrm>
          <a:prstGeom prst="rect">
            <a:avLst/>
          </a:prstGeom>
          <a:ln w="28575"/>
        </p:spPr>
        <p:style>
          <a:lnRef idx="1">
            <a:schemeClr val="accent4"/>
          </a:lnRef>
          <a:fillRef idx="2">
            <a:schemeClr val="accent4"/>
          </a:fillRef>
          <a:effectRef idx="1">
            <a:schemeClr val="accent4"/>
          </a:effectRef>
          <a:fontRef idx="minor">
            <a:schemeClr val="dk1"/>
          </a:fontRef>
        </p:style>
        <p:txBody>
          <a:bodyPr wrap="square" anchor="ctr">
            <a:spAutoFit/>
          </a:bodyPr>
          <a:lstStyle/>
          <a:p>
            <a:r>
              <a:rPr lang="ru-RU" sz="2100" dirty="0" smtClean="0">
                <a:latin typeface="Times New Roman" pitchFamily="18" charset="0"/>
                <a:cs typeface="Times New Roman" pitchFamily="18" charset="0"/>
              </a:rPr>
              <a:t>Его убил римский воин в тот момент, когда ученый был поглощен поисками решения поставленной перед собой проблемы. Однако многие историки полагают, что Архимед был убит не случайно — ведь его ум стоил в те времена целой армии.</a:t>
            </a:r>
            <a:endParaRPr lang="ru-RU" sz="2100" dirty="0">
              <a:latin typeface="Times New Roman" pitchFamily="18" charset="0"/>
              <a:cs typeface="Times New Roman" pitchFamily="18" charset="0"/>
            </a:endParaRPr>
          </a:p>
        </p:txBody>
      </p:sp>
      <p:sp>
        <p:nvSpPr>
          <p:cNvPr id="5" name="Прямоугольник 4"/>
          <p:cNvSpPr/>
          <p:nvPr/>
        </p:nvSpPr>
        <p:spPr>
          <a:xfrm>
            <a:off x="206588" y="1472154"/>
            <a:ext cx="3861356" cy="3647152"/>
          </a:xfrm>
          <a:prstGeom prst="rect">
            <a:avLst/>
          </a:prstGeom>
          <a:ln w="28575"/>
        </p:spPr>
        <p:style>
          <a:lnRef idx="1">
            <a:schemeClr val="accent4"/>
          </a:lnRef>
          <a:fillRef idx="2">
            <a:schemeClr val="accent4"/>
          </a:fillRef>
          <a:effectRef idx="1">
            <a:schemeClr val="accent4"/>
          </a:effectRef>
          <a:fontRef idx="minor">
            <a:schemeClr val="dk1"/>
          </a:fontRef>
        </p:style>
        <p:txBody>
          <a:bodyPr wrap="square" anchor="ctr">
            <a:spAutoFit/>
          </a:bodyPr>
          <a:lstStyle/>
          <a:p>
            <a:r>
              <a:rPr lang="ru-RU" sz="2100" dirty="0" smtClean="0">
                <a:latin typeface="Times New Roman" pitchFamily="18" charset="0"/>
                <a:cs typeface="Times New Roman" pitchFamily="18" charset="0"/>
              </a:rPr>
              <a:t>Осенью </a:t>
            </a:r>
            <a:r>
              <a:rPr lang="ru-RU" sz="2100" dirty="0">
                <a:latin typeface="Times New Roman" pitchFamily="18" charset="0"/>
                <a:cs typeface="Times New Roman" pitchFamily="18" charset="0"/>
              </a:rPr>
              <a:t>212 </a:t>
            </a:r>
            <a:r>
              <a:rPr lang="ru-RU" sz="2100" dirty="0" smtClean="0">
                <a:latin typeface="Times New Roman" pitchFamily="18" charset="0"/>
                <a:cs typeface="Times New Roman" pitchFamily="18" charset="0"/>
              </a:rPr>
              <a:t>года до н.э. в самый разгар Второй Пунической войны Сиракузы</a:t>
            </a:r>
            <a:r>
              <a:rPr lang="ru-RU" sz="2100" dirty="0">
                <a:latin typeface="Times New Roman" pitchFamily="18" charset="0"/>
                <a:cs typeface="Times New Roman" pitchFamily="18" charset="0"/>
              </a:rPr>
              <a:t> были взяты римлянами. Это произошло во время праздника Артемиды, когда охранники были пьяны. Один из охранников открыл врагу потайной ход в стене. Во время штурма города Архимед был убит. </a:t>
            </a:r>
          </a:p>
        </p:txBody>
      </p:sp>
      <p:sp>
        <p:nvSpPr>
          <p:cNvPr id="6" name="Управляющая кнопка: далее 5">
            <a:hlinkClick r:id="" action="ppaction://hlinkshowjump?jump=nextslide" highlightClick="1"/>
          </p:cNvPr>
          <p:cNvSpPr/>
          <p:nvPr/>
        </p:nvSpPr>
        <p:spPr>
          <a:xfrm>
            <a:off x="8666817" y="6552528"/>
            <a:ext cx="466352" cy="286871"/>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Управляющая кнопка: назад 6">
            <a:hlinkClick r:id="" action="ppaction://hlinkshowjump?jump=previousslide" highlightClick="1"/>
          </p:cNvPr>
          <p:cNvSpPr/>
          <p:nvPr/>
        </p:nvSpPr>
        <p:spPr>
          <a:xfrm>
            <a:off x="7956376" y="6550122"/>
            <a:ext cx="466352" cy="27829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Управляющая кнопка: домой 7">
            <a:hlinkClick r:id="rId3" action="ppaction://hlinksldjump" highlightClick="1"/>
          </p:cNvPr>
          <p:cNvSpPr/>
          <p:nvPr/>
        </p:nvSpPr>
        <p:spPr>
          <a:xfrm>
            <a:off x="43030" y="6552528"/>
            <a:ext cx="394344" cy="275889"/>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188640"/>
            <a:ext cx="8928992" cy="1152128"/>
          </a:xfrm>
          <a:ln/>
        </p:spPr>
        <p:style>
          <a:lnRef idx="3">
            <a:schemeClr val="lt1"/>
          </a:lnRef>
          <a:fillRef idx="1">
            <a:schemeClr val="accent6"/>
          </a:fillRef>
          <a:effectRef idx="1">
            <a:schemeClr val="accent6"/>
          </a:effectRef>
          <a:fontRef idx="minor">
            <a:schemeClr val="lt1"/>
          </a:fontRef>
        </p:style>
        <p:txBody>
          <a:bodyPr anchor="ct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6000" b="1" spc="50" dirty="0" smtClean="0">
                <a:ln w="11430"/>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rPr>
              <a:t>Смерть Архимеда</a:t>
            </a:r>
            <a:endParaRPr lang="ru-RU" sz="6000" b="1" spc="50" dirty="0">
              <a:ln w="11430"/>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sp>
        <p:nvSpPr>
          <p:cNvPr id="3" name="Прямоугольник 2"/>
          <p:cNvSpPr/>
          <p:nvPr/>
        </p:nvSpPr>
        <p:spPr>
          <a:xfrm>
            <a:off x="179512" y="1844824"/>
            <a:ext cx="4320480" cy="3785652"/>
          </a:xfrm>
          <a:prstGeom prst="rect">
            <a:avLst/>
          </a:prstGeom>
          <a:ln w="28575"/>
        </p:spPr>
        <p:style>
          <a:lnRef idx="1">
            <a:schemeClr val="accent4"/>
          </a:lnRef>
          <a:fillRef idx="2">
            <a:schemeClr val="accent4"/>
          </a:fillRef>
          <a:effectRef idx="1">
            <a:schemeClr val="accent4"/>
          </a:effectRef>
          <a:fontRef idx="minor">
            <a:schemeClr val="dk1"/>
          </a:fontRef>
        </p:style>
        <p:txBody>
          <a:bodyPr wrap="square" anchor="ctr">
            <a:spAutoFit/>
          </a:bodyPr>
          <a:lstStyle/>
          <a:p>
            <a:r>
              <a:rPr lang="ru-RU" sz="2400" dirty="0" smtClean="0">
                <a:latin typeface="Times New Roman" pitchFamily="18" charset="0"/>
                <a:cs typeface="Times New Roman" pitchFamily="18" charset="0"/>
              </a:rPr>
              <a:t>Согласно </a:t>
            </a:r>
            <a:r>
              <a:rPr lang="ru-RU" sz="2400" dirty="0">
                <a:latin typeface="Times New Roman" pitchFamily="18" charset="0"/>
                <a:cs typeface="Times New Roman" pitchFamily="18" charset="0"/>
              </a:rPr>
              <a:t>желанию Архимеда, на его </a:t>
            </a:r>
            <a:r>
              <a:rPr lang="ru-RU" sz="2400" dirty="0" smtClean="0">
                <a:latin typeface="Times New Roman" pitchFamily="18" charset="0"/>
                <a:cs typeface="Times New Roman" pitchFamily="18" charset="0"/>
              </a:rPr>
              <a:t>могильной плите </a:t>
            </a:r>
            <a:r>
              <a:rPr lang="ru-RU" sz="2400" dirty="0">
                <a:latin typeface="Times New Roman" pitchFamily="18" charset="0"/>
                <a:cs typeface="Times New Roman" pitchFamily="18" charset="0"/>
              </a:rPr>
              <a:t>был высечен шар, вписанный в </a:t>
            </a:r>
            <a:r>
              <a:rPr lang="ru-RU" sz="2400" dirty="0" smtClean="0">
                <a:latin typeface="Times New Roman" pitchFamily="18" charset="0"/>
                <a:cs typeface="Times New Roman" pitchFamily="18" charset="0"/>
              </a:rPr>
              <a:t>цилиндр – символы его геометрических открытий. </a:t>
            </a:r>
            <a:r>
              <a:rPr lang="ru-RU" sz="2400" dirty="0">
                <a:latin typeface="Times New Roman" pitchFamily="18" charset="0"/>
                <a:cs typeface="Times New Roman" pitchFamily="18" charset="0"/>
              </a:rPr>
              <a:t>Могила заросла травой и место было скоро </a:t>
            </a:r>
            <a:r>
              <a:rPr lang="ru-RU" sz="2400" dirty="0" smtClean="0">
                <a:latin typeface="Times New Roman" pitchFamily="18" charset="0"/>
                <a:cs typeface="Times New Roman" pitchFamily="18" charset="0"/>
              </a:rPr>
              <a:t>забыто. Но по этому </a:t>
            </a:r>
            <a:r>
              <a:rPr lang="ru-RU" sz="2400" dirty="0">
                <a:latin typeface="Times New Roman" pitchFamily="18" charset="0"/>
                <a:cs typeface="Times New Roman" pitchFamily="18" charset="0"/>
              </a:rPr>
              <a:t>признаку спустя </a:t>
            </a:r>
            <a:r>
              <a:rPr lang="ru-RU" sz="2400" dirty="0" smtClean="0">
                <a:latin typeface="Times New Roman" pitchFamily="18" charset="0"/>
                <a:cs typeface="Times New Roman" pitchFamily="18" charset="0"/>
              </a:rPr>
              <a:t>полтора столетия</a:t>
            </a:r>
            <a:r>
              <a:rPr lang="ru-RU" sz="2400" dirty="0">
                <a:latin typeface="Times New Roman" pitchFamily="18" charset="0"/>
                <a:cs typeface="Times New Roman" pitchFamily="18" charset="0"/>
              </a:rPr>
              <a:t> </a:t>
            </a:r>
            <a:r>
              <a:rPr lang="ru-RU" sz="2400" dirty="0" smtClean="0">
                <a:latin typeface="Times New Roman" pitchFamily="18" charset="0"/>
                <a:cs typeface="Times New Roman" pitchFamily="18" charset="0"/>
              </a:rPr>
              <a:t>могилу </a:t>
            </a:r>
            <a:r>
              <a:rPr lang="ru-RU" sz="2400" dirty="0">
                <a:latin typeface="Times New Roman" pitchFamily="18" charset="0"/>
                <a:cs typeface="Times New Roman" pitchFamily="18" charset="0"/>
              </a:rPr>
              <a:t>учёного разыскал </a:t>
            </a:r>
            <a:r>
              <a:rPr lang="ru-RU" sz="2400" dirty="0" smtClean="0">
                <a:latin typeface="Times New Roman" pitchFamily="18" charset="0"/>
                <a:cs typeface="Times New Roman" pitchFamily="18" charset="0"/>
              </a:rPr>
              <a:t>Цицерон. </a:t>
            </a:r>
            <a:endParaRPr lang="ru-RU" sz="2400" dirty="0">
              <a:latin typeface="Times New Roman" pitchFamily="18" charset="0"/>
              <a:cs typeface="Times New Roman" pitchFamily="18" charset="0"/>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16016" y="1666108"/>
            <a:ext cx="4216125" cy="5026918"/>
          </a:xfrm>
          <a:prstGeom prst="rect">
            <a:avLst/>
          </a:prstGeom>
        </p:spPr>
      </p:pic>
      <p:sp>
        <p:nvSpPr>
          <p:cNvPr id="5" name="Прямоугольник 4"/>
          <p:cNvSpPr/>
          <p:nvPr/>
        </p:nvSpPr>
        <p:spPr>
          <a:xfrm>
            <a:off x="4716016" y="6270338"/>
            <a:ext cx="4216125" cy="461665"/>
          </a:xfrm>
          <a:prstGeom prst="rect">
            <a:avLst/>
          </a:prstGeom>
          <a:ln w="28575"/>
        </p:spPr>
        <p:style>
          <a:lnRef idx="1">
            <a:schemeClr val="accent6"/>
          </a:lnRef>
          <a:fillRef idx="2">
            <a:schemeClr val="accent6"/>
          </a:fillRef>
          <a:effectRef idx="1">
            <a:schemeClr val="accent6"/>
          </a:effectRef>
          <a:fontRef idx="minor">
            <a:schemeClr val="dk1"/>
          </a:fontRef>
        </p:style>
        <p:txBody>
          <a:bodyPr wrap="square" anchor="ctr">
            <a:spAutoFit/>
          </a:bodyPr>
          <a:lstStyle/>
          <a:p>
            <a:pPr algn="ctr"/>
            <a:r>
              <a:rPr lang="ru-RU" sz="2400" dirty="0" smtClean="0">
                <a:latin typeface="Times New Roman" pitchFamily="18" charset="0"/>
                <a:cs typeface="Times New Roman" pitchFamily="18" charset="0"/>
              </a:rPr>
              <a:t>Могильная плита Архимеду</a:t>
            </a:r>
            <a:endParaRPr lang="ru-RU" sz="2400" dirty="0">
              <a:latin typeface="Times New Roman" pitchFamily="18" charset="0"/>
              <a:cs typeface="Times New Roman" pitchFamily="18" charset="0"/>
            </a:endParaRPr>
          </a:p>
        </p:txBody>
      </p:sp>
      <p:sp>
        <p:nvSpPr>
          <p:cNvPr id="6" name="Управляющая кнопка: далее 5">
            <a:hlinkClick r:id="" action="ppaction://hlinkshowjump?jump=nextslide" highlightClick="1"/>
          </p:cNvPr>
          <p:cNvSpPr/>
          <p:nvPr/>
        </p:nvSpPr>
        <p:spPr>
          <a:xfrm>
            <a:off x="1043608" y="6549590"/>
            <a:ext cx="466352" cy="286871"/>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Управляющая кнопка: назад 6">
            <a:hlinkClick r:id="" action="ppaction://hlinkshowjump?jump=previousslide" highlightClick="1"/>
          </p:cNvPr>
          <p:cNvSpPr/>
          <p:nvPr/>
        </p:nvSpPr>
        <p:spPr>
          <a:xfrm>
            <a:off x="395536" y="6558166"/>
            <a:ext cx="466352" cy="27829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18549105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188640"/>
            <a:ext cx="8928992" cy="1152128"/>
          </a:xfrm>
          <a:ln/>
        </p:spPr>
        <p:style>
          <a:lnRef idx="3">
            <a:schemeClr val="lt1"/>
          </a:lnRef>
          <a:fillRef idx="1">
            <a:schemeClr val="accent6"/>
          </a:fillRef>
          <a:effectRef idx="1">
            <a:schemeClr val="accent6"/>
          </a:effectRef>
          <a:fontRef idx="minor">
            <a:schemeClr val="lt1"/>
          </a:fontRef>
        </p:style>
        <p:txBody>
          <a:bodyPr anchor="ct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6000" b="1" spc="50" dirty="0" smtClean="0">
                <a:ln w="11430"/>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rPr>
              <a:t>Смерть Архимеда</a:t>
            </a:r>
            <a:endParaRPr lang="ru-RU" sz="6000" b="1" spc="50" dirty="0">
              <a:ln w="11430"/>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sp>
        <p:nvSpPr>
          <p:cNvPr id="5" name="Прямоугольник 4"/>
          <p:cNvSpPr/>
          <p:nvPr/>
        </p:nvSpPr>
        <p:spPr>
          <a:xfrm>
            <a:off x="1244352" y="6062575"/>
            <a:ext cx="7272808" cy="461665"/>
          </a:xfrm>
          <a:prstGeom prst="rect">
            <a:avLst/>
          </a:prstGeom>
          <a:ln w="28575"/>
        </p:spPr>
        <p:style>
          <a:lnRef idx="1">
            <a:schemeClr val="accent6"/>
          </a:lnRef>
          <a:fillRef idx="2">
            <a:schemeClr val="accent6"/>
          </a:fillRef>
          <a:effectRef idx="1">
            <a:schemeClr val="accent6"/>
          </a:effectRef>
          <a:fontRef idx="minor">
            <a:schemeClr val="dk1"/>
          </a:fontRef>
        </p:style>
        <p:txBody>
          <a:bodyPr wrap="square" anchor="ctr">
            <a:spAutoFit/>
          </a:bodyPr>
          <a:lstStyle/>
          <a:p>
            <a:pPr algn="ctr"/>
            <a:r>
              <a:rPr lang="ru-RU" sz="2400" dirty="0" smtClean="0">
                <a:latin typeface="Times New Roman" pitchFamily="18" charset="0"/>
                <a:cs typeface="Times New Roman" pitchFamily="18" charset="0"/>
              </a:rPr>
              <a:t>Предполагаемая гробница  Архимеда в Сиракузах</a:t>
            </a:r>
            <a:endParaRPr lang="ru-RU" sz="2400" dirty="0">
              <a:latin typeface="Times New Roman" pitchFamily="18" charset="0"/>
              <a:cs typeface="Times New Roman" pitchFamily="18" charset="0"/>
            </a:endParaRPr>
          </a:p>
        </p:txBody>
      </p:sp>
      <p:pic>
        <p:nvPicPr>
          <p:cNvPr id="6" name="Рисунок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1824" y="1527988"/>
            <a:ext cx="8028384" cy="4415611"/>
          </a:xfrm>
          <a:prstGeom prst="rect">
            <a:avLst/>
          </a:prstGeom>
        </p:spPr>
      </p:pic>
      <p:sp>
        <p:nvSpPr>
          <p:cNvPr id="7" name="Управляющая кнопка: далее 6">
            <a:hlinkClick r:id="" action="ppaction://hlinkshowjump?jump=nextslide" highlightClick="1"/>
          </p:cNvPr>
          <p:cNvSpPr/>
          <p:nvPr/>
        </p:nvSpPr>
        <p:spPr>
          <a:xfrm>
            <a:off x="701824" y="6524240"/>
            <a:ext cx="466352" cy="286871"/>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Управляющая кнопка: назад 7">
            <a:hlinkClick r:id="" action="ppaction://hlinkshowjump?jump=previousslide" highlightClick="1"/>
          </p:cNvPr>
          <p:cNvSpPr/>
          <p:nvPr/>
        </p:nvSpPr>
        <p:spPr>
          <a:xfrm>
            <a:off x="107504" y="6517291"/>
            <a:ext cx="466352" cy="27829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80231274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188640"/>
            <a:ext cx="8928992" cy="1152128"/>
          </a:xfrm>
          <a:ln/>
        </p:spPr>
        <p:style>
          <a:lnRef idx="3">
            <a:schemeClr val="lt1"/>
          </a:lnRef>
          <a:fillRef idx="1">
            <a:schemeClr val="accent6"/>
          </a:fillRef>
          <a:effectRef idx="1">
            <a:schemeClr val="accent6"/>
          </a:effectRef>
          <a:fontRef idx="minor">
            <a:schemeClr val="lt1"/>
          </a:fontRef>
        </p:style>
        <p:txBody>
          <a:bodyPr anchor="ct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6000" b="1" spc="50" dirty="0" smtClean="0">
                <a:ln w="11430"/>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rPr>
              <a:t>Память</a:t>
            </a:r>
            <a:endParaRPr lang="ru-RU" sz="6000" b="1" spc="50" dirty="0">
              <a:ln w="11430"/>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sp>
        <p:nvSpPr>
          <p:cNvPr id="3" name="Прямоугольник 2"/>
          <p:cNvSpPr/>
          <p:nvPr/>
        </p:nvSpPr>
        <p:spPr>
          <a:xfrm>
            <a:off x="179511" y="1520379"/>
            <a:ext cx="4832523" cy="2123658"/>
          </a:xfrm>
          <a:prstGeom prst="rect">
            <a:avLst/>
          </a:prstGeom>
          <a:ln w="28575"/>
        </p:spPr>
        <p:style>
          <a:lnRef idx="1">
            <a:schemeClr val="accent4"/>
          </a:lnRef>
          <a:fillRef idx="2">
            <a:schemeClr val="accent4"/>
          </a:fillRef>
          <a:effectRef idx="1">
            <a:schemeClr val="accent4"/>
          </a:effectRef>
          <a:fontRef idx="minor">
            <a:schemeClr val="dk1"/>
          </a:fontRef>
        </p:style>
        <p:txBody>
          <a:bodyPr wrap="square">
            <a:spAutoFit/>
          </a:bodyPr>
          <a:lstStyle/>
          <a:p>
            <a:r>
              <a:rPr lang="ru-RU" sz="2200" dirty="0">
                <a:latin typeface="Times New Roman" pitchFamily="18" charset="0"/>
                <a:cs typeface="Times New Roman" pitchFamily="18" charset="0"/>
              </a:rPr>
              <a:t>Памятник Архимеду установлен в Сиракузах на берегу Малого порта, у моста </a:t>
            </a:r>
            <a:r>
              <a:rPr lang="ru-RU" sz="2200" dirty="0" err="1">
                <a:latin typeface="Times New Roman" pitchFamily="18" charset="0"/>
                <a:cs typeface="Times New Roman" pitchFamily="18" charset="0"/>
              </a:rPr>
              <a:t>Умбертино</a:t>
            </a:r>
            <a:r>
              <a:rPr lang="ru-RU" sz="2200" dirty="0">
                <a:latin typeface="Times New Roman" pitchFamily="18" charset="0"/>
                <a:cs typeface="Times New Roman" pitchFamily="18" charset="0"/>
              </a:rPr>
              <a:t> со стороны острова </a:t>
            </a:r>
            <a:r>
              <a:rPr lang="ru-RU" sz="2200" dirty="0" err="1">
                <a:latin typeface="Times New Roman" pitchFamily="18" charset="0"/>
                <a:cs typeface="Times New Roman" pitchFamily="18" charset="0"/>
              </a:rPr>
              <a:t>Ортиджа</a:t>
            </a:r>
            <a:r>
              <a:rPr lang="ru-RU" sz="2200" dirty="0">
                <a:latin typeface="Times New Roman" pitchFamily="18" charset="0"/>
                <a:cs typeface="Times New Roman" pitchFamily="18" charset="0"/>
              </a:rPr>
              <a:t>. </a:t>
            </a:r>
            <a:r>
              <a:rPr lang="ru-RU" sz="2200" dirty="0" smtClean="0">
                <a:latin typeface="Times New Roman" pitchFamily="18" charset="0"/>
                <a:cs typeface="Times New Roman" pitchFamily="18" charset="0"/>
              </a:rPr>
              <a:t>Бронзовая </a:t>
            </a:r>
            <a:r>
              <a:rPr lang="ru-RU" sz="2200" dirty="0">
                <a:latin typeface="Times New Roman" pitchFamily="18" charset="0"/>
                <a:cs typeface="Times New Roman" pitchFamily="18" charset="0"/>
              </a:rPr>
              <a:t>статуя древнегреческого математика открыта в 2013 году. </a:t>
            </a:r>
          </a:p>
        </p:txBody>
      </p:sp>
      <p:sp>
        <p:nvSpPr>
          <p:cNvPr id="7" name="Прямоугольник 6"/>
          <p:cNvSpPr/>
          <p:nvPr/>
        </p:nvSpPr>
        <p:spPr>
          <a:xfrm>
            <a:off x="195046" y="3785551"/>
            <a:ext cx="4816988" cy="2462213"/>
          </a:xfrm>
          <a:prstGeom prst="rect">
            <a:avLst/>
          </a:prstGeom>
          <a:ln w="28575"/>
        </p:spPr>
        <p:style>
          <a:lnRef idx="1">
            <a:schemeClr val="accent4"/>
          </a:lnRef>
          <a:fillRef idx="2">
            <a:schemeClr val="accent4"/>
          </a:fillRef>
          <a:effectRef idx="1">
            <a:schemeClr val="accent4"/>
          </a:effectRef>
          <a:fontRef idx="minor">
            <a:schemeClr val="dk1"/>
          </a:fontRef>
        </p:style>
        <p:txBody>
          <a:bodyPr wrap="square">
            <a:spAutoFit/>
          </a:bodyPr>
          <a:lstStyle/>
          <a:p>
            <a:r>
              <a:rPr lang="ru-RU" sz="2200" dirty="0" smtClean="0">
                <a:latin typeface="Times New Roman" pitchFamily="18" charset="0"/>
                <a:cs typeface="Times New Roman" pitchFamily="18" charset="0"/>
              </a:rPr>
              <a:t>Он </a:t>
            </a:r>
            <a:r>
              <a:rPr lang="ru-RU" sz="2200" dirty="0">
                <a:latin typeface="Times New Roman" pitchFamily="18" charset="0"/>
                <a:cs typeface="Times New Roman" pitchFamily="18" charset="0"/>
              </a:rPr>
              <a:t>изображён в полный рост, смотрящим на море и сжимающим в правой руке своё легендарное изобретение, при помощи которого, по легенде, уничтожил флот римского консула Марка Клавдия </a:t>
            </a:r>
            <a:r>
              <a:rPr lang="ru-RU" sz="2200" dirty="0" err="1">
                <a:latin typeface="Times New Roman" pitchFamily="18" charset="0"/>
                <a:cs typeface="Times New Roman" pitchFamily="18" charset="0"/>
              </a:rPr>
              <a:t>Марцелла</a:t>
            </a:r>
            <a:r>
              <a:rPr lang="ru-RU" sz="2200" dirty="0">
                <a:latin typeface="Times New Roman" pitchFamily="18" charset="0"/>
                <a:cs typeface="Times New Roman" pitchFamily="18" charset="0"/>
              </a:rPr>
              <a:t>. </a:t>
            </a:r>
            <a:r>
              <a:rPr lang="ru-RU" sz="2200" dirty="0" smtClean="0">
                <a:latin typeface="Times New Roman" pitchFamily="18" charset="0"/>
                <a:cs typeface="Times New Roman" pitchFamily="18" charset="0"/>
              </a:rPr>
              <a:t>Высота </a:t>
            </a:r>
            <a:r>
              <a:rPr lang="ru-RU" sz="2200" dirty="0">
                <a:latin typeface="Times New Roman" pitchFamily="18" charset="0"/>
                <a:cs typeface="Times New Roman" pitchFamily="18" charset="0"/>
              </a:rPr>
              <a:t>статуи </a:t>
            </a:r>
            <a:r>
              <a:rPr lang="ru-RU" sz="2200" dirty="0" smtClean="0">
                <a:latin typeface="Times New Roman" pitchFamily="18" charset="0"/>
                <a:cs typeface="Times New Roman" pitchFamily="18" charset="0"/>
              </a:rPr>
              <a:t>- </a:t>
            </a:r>
            <a:r>
              <a:rPr lang="ru-RU" sz="2200" dirty="0">
                <a:latin typeface="Times New Roman" pitchFamily="18" charset="0"/>
                <a:cs typeface="Times New Roman" pitchFamily="18" charset="0"/>
              </a:rPr>
              <a:t>2,6 </a:t>
            </a:r>
            <a:r>
              <a:rPr lang="ru-RU" sz="2200" dirty="0" smtClean="0">
                <a:latin typeface="Times New Roman" pitchFamily="18" charset="0"/>
                <a:cs typeface="Times New Roman" pitchFamily="18" charset="0"/>
              </a:rPr>
              <a:t>метра</a:t>
            </a:r>
            <a:r>
              <a:rPr lang="ru-RU" sz="2200" dirty="0">
                <a:latin typeface="Times New Roman" pitchFamily="18" charset="0"/>
                <a:cs typeface="Times New Roman" pitchFamily="18" charset="0"/>
              </a:rPr>
              <a:t>.</a:t>
            </a:r>
          </a:p>
        </p:txBody>
      </p:sp>
      <p:pic>
        <p:nvPicPr>
          <p:cNvPr id="9" name="Рисунок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48064" y="1489583"/>
            <a:ext cx="3651870" cy="4869160"/>
          </a:xfrm>
          <a:prstGeom prst="rect">
            <a:avLst/>
          </a:prstGeom>
        </p:spPr>
      </p:pic>
      <p:sp>
        <p:nvSpPr>
          <p:cNvPr id="5" name="Прямоугольник 4"/>
          <p:cNvSpPr/>
          <p:nvPr/>
        </p:nvSpPr>
        <p:spPr>
          <a:xfrm>
            <a:off x="5148063" y="5974021"/>
            <a:ext cx="3787899" cy="769441"/>
          </a:xfrm>
          <a:prstGeom prst="rect">
            <a:avLst/>
          </a:prstGeom>
          <a:ln/>
        </p:spPr>
        <p:style>
          <a:lnRef idx="3">
            <a:schemeClr val="lt1"/>
          </a:lnRef>
          <a:fillRef idx="1">
            <a:schemeClr val="accent5"/>
          </a:fillRef>
          <a:effectRef idx="1">
            <a:schemeClr val="accent5"/>
          </a:effectRef>
          <a:fontRef idx="minor">
            <a:schemeClr val="lt1"/>
          </a:fontRef>
        </p:style>
        <p:txBody>
          <a:bodyPr wrap="square" anchor="ctr">
            <a:spAutoFit/>
          </a:bodyPr>
          <a:lstStyle/>
          <a:p>
            <a:pPr algn="ctr"/>
            <a:r>
              <a:rPr lang="ru-RU" sz="2200" dirty="0" smtClean="0">
                <a:latin typeface="Times New Roman" pitchFamily="18" charset="0"/>
                <a:cs typeface="Times New Roman" pitchFamily="18" charset="0"/>
              </a:rPr>
              <a:t>Памятник Архимеду в Сиракузах</a:t>
            </a:r>
            <a:endParaRPr lang="ru-RU" sz="2200" dirty="0">
              <a:latin typeface="Times New Roman" pitchFamily="18" charset="0"/>
              <a:cs typeface="Times New Roman" pitchFamily="18" charset="0"/>
            </a:endParaRPr>
          </a:p>
        </p:txBody>
      </p:sp>
      <p:sp>
        <p:nvSpPr>
          <p:cNvPr id="8" name="Управляющая кнопка: далее 7">
            <a:hlinkClick r:id="" action="ppaction://hlinkshowjump?jump=nextslide" highlightClick="1"/>
          </p:cNvPr>
          <p:cNvSpPr/>
          <p:nvPr/>
        </p:nvSpPr>
        <p:spPr>
          <a:xfrm>
            <a:off x="1437952" y="6578666"/>
            <a:ext cx="466352" cy="287542"/>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Управляющая кнопка: назад 9">
            <a:hlinkClick r:id="" action="ppaction://hlinkshowjump?jump=previousslide" highlightClick="1"/>
          </p:cNvPr>
          <p:cNvSpPr/>
          <p:nvPr/>
        </p:nvSpPr>
        <p:spPr>
          <a:xfrm>
            <a:off x="837244" y="6587913"/>
            <a:ext cx="466352" cy="27829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Управляющая кнопка: домой 10">
            <a:hlinkClick r:id="rId3" action="ppaction://hlinksldjump" highlightClick="1"/>
          </p:cNvPr>
          <p:cNvSpPr/>
          <p:nvPr/>
        </p:nvSpPr>
        <p:spPr>
          <a:xfrm>
            <a:off x="-2126" y="6561269"/>
            <a:ext cx="394344" cy="32233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51395006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15527" y="188640"/>
            <a:ext cx="8496944" cy="1824232"/>
          </a:xfrm>
          <a:ln/>
        </p:spPr>
        <p:style>
          <a:lnRef idx="3">
            <a:schemeClr val="lt1"/>
          </a:lnRef>
          <a:fillRef idx="1">
            <a:schemeClr val="accent6"/>
          </a:fillRef>
          <a:effectRef idx="1">
            <a:schemeClr val="accent6"/>
          </a:effectRef>
          <a:fontRef idx="minor">
            <a:schemeClr val="lt1"/>
          </a:fontRef>
        </p:style>
        <p:txBody>
          <a:bodyPr anchor="ctr">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u-RU" sz="5400" cap="all" dirty="0" smtClean="0">
                <a:ln/>
                <a:solidFill>
                  <a:schemeClr val="tx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Используемые источники</a:t>
            </a:r>
            <a:endParaRPr lang="ru-RU" sz="5400" cap="all" dirty="0">
              <a:ln/>
              <a:solidFill>
                <a:schemeClr val="tx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endParaRPr>
          </a:p>
        </p:txBody>
      </p:sp>
      <p:sp>
        <p:nvSpPr>
          <p:cNvPr id="6" name="Управляющая кнопка: назад 5">
            <a:hlinkClick r:id="" action="ppaction://hlinkshowjump?jump=previousslide" highlightClick="1"/>
          </p:cNvPr>
          <p:cNvSpPr/>
          <p:nvPr/>
        </p:nvSpPr>
        <p:spPr>
          <a:xfrm>
            <a:off x="627759" y="6528101"/>
            <a:ext cx="466352" cy="27829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Управляющая кнопка: домой 6">
            <a:hlinkClick r:id="rId2" action="ppaction://hlinksldjump" highlightClick="1"/>
          </p:cNvPr>
          <p:cNvSpPr/>
          <p:nvPr/>
        </p:nvSpPr>
        <p:spPr>
          <a:xfrm>
            <a:off x="43030" y="6506081"/>
            <a:ext cx="394344" cy="32233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p:cNvSpPr/>
          <p:nvPr/>
        </p:nvSpPr>
        <p:spPr>
          <a:xfrm>
            <a:off x="285442" y="2204864"/>
            <a:ext cx="8641917" cy="3785652"/>
          </a:xfrm>
          <a:prstGeom prst="rect">
            <a:avLst/>
          </a:prstGeom>
          <a:ln w="28575"/>
        </p:spPr>
        <p:style>
          <a:lnRef idx="1">
            <a:schemeClr val="accent4"/>
          </a:lnRef>
          <a:fillRef idx="2">
            <a:schemeClr val="accent4"/>
          </a:fillRef>
          <a:effectRef idx="1">
            <a:schemeClr val="accent4"/>
          </a:effectRef>
          <a:fontRef idx="minor">
            <a:schemeClr val="dk1"/>
          </a:fontRef>
        </p:style>
        <p:txBody>
          <a:bodyPr wrap="square">
            <a:spAutoFit/>
          </a:bodyPr>
          <a:lstStyle/>
          <a:p>
            <a:r>
              <a:rPr lang="en-US" sz="2000" dirty="0">
                <a:latin typeface="Times New Roman" pitchFamily="18" charset="0"/>
                <a:cs typeface="Times New Roman" pitchFamily="18" charset="0"/>
                <a:hlinkClick r:id="rId3"/>
              </a:rPr>
              <a:t>https://ru.wikipedia.org/wiki/</a:t>
            </a:r>
            <a:r>
              <a:rPr lang="ru-RU" sz="2000" dirty="0" smtClean="0">
                <a:latin typeface="Times New Roman" pitchFamily="18" charset="0"/>
                <a:cs typeface="Times New Roman" pitchFamily="18" charset="0"/>
                <a:hlinkClick r:id="rId3"/>
              </a:rPr>
              <a:t>Архимед</a:t>
            </a:r>
            <a:endParaRPr lang="ru-RU" sz="2000" dirty="0" smtClean="0">
              <a:latin typeface="Times New Roman" pitchFamily="18" charset="0"/>
              <a:cs typeface="Times New Roman" pitchFamily="18" charset="0"/>
            </a:endParaRPr>
          </a:p>
          <a:p>
            <a:r>
              <a:rPr lang="en-US" sz="2000" dirty="0">
                <a:latin typeface="Times New Roman" pitchFamily="18" charset="0"/>
                <a:cs typeface="Times New Roman" pitchFamily="18" charset="0"/>
                <a:hlinkClick r:id="rId4"/>
              </a:rPr>
              <a:t>https://</a:t>
            </a:r>
            <a:r>
              <a:rPr lang="en-US" sz="2000" dirty="0" smtClean="0">
                <a:latin typeface="Times New Roman" pitchFamily="18" charset="0"/>
                <a:cs typeface="Times New Roman" pitchFamily="18" charset="0"/>
                <a:hlinkClick r:id="rId4"/>
              </a:rPr>
              <a:t>bigenc.ru/c/arkhimed-b7ea80?ysclid=m4pkbtdrff367522553</a:t>
            </a:r>
            <a:endParaRPr lang="ru-RU" sz="2000" dirty="0" smtClean="0">
              <a:latin typeface="Times New Roman" pitchFamily="18" charset="0"/>
              <a:cs typeface="Times New Roman" pitchFamily="18" charset="0"/>
            </a:endParaRPr>
          </a:p>
          <a:p>
            <a:r>
              <a:rPr lang="en-US" sz="2000" dirty="0">
                <a:latin typeface="Times New Roman" pitchFamily="18" charset="0"/>
                <a:cs typeface="Times New Roman" pitchFamily="18" charset="0"/>
                <a:hlinkClick r:id="rId5"/>
              </a:rPr>
              <a:t>https://biographe.ru/uchenie/arkhimed/?</a:t>
            </a:r>
            <a:r>
              <a:rPr lang="en-US" sz="2000" dirty="0" smtClean="0">
                <a:latin typeface="Times New Roman" pitchFamily="18" charset="0"/>
                <a:cs typeface="Times New Roman" pitchFamily="18" charset="0"/>
                <a:hlinkClick r:id="rId5"/>
              </a:rPr>
              <a:t>ysclid=m4pkbvik6w929119730</a:t>
            </a:r>
            <a:endParaRPr lang="ru-RU" sz="2000" dirty="0" smtClean="0">
              <a:latin typeface="Times New Roman" pitchFamily="18" charset="0"/>
              <a:cs typeface="Times New Roman" pitchFamily="18" charset="0"/>
            </a:endParaRPr>
          </a:p>
          <a:p>
            <a:r>
              <a:rPr lang="en-US" sz="2000" dirty="0">
                <a:latin typeface="Times New Roman" pitchFamily="18" charset="0"/>
                <a:cs typeface="Times New Roman" pitchFamily="18" charset="0"/>
                <a:hlinkClick r:id="rId6"/>
              </a:rPr>
              <a:t>https://ru.ruwiki.ru/wiki/</a:t>
            </a:r>
            <a:r>
              <a:rPr lang="ru-RU" sz="2000" dirty="0" smtClean="0">
                <a:latin typeface="Times New Roman" pitchFamily="18" charset="0"/>
                <a:cs typeface="Times New Roman" pitchFamily="18" charset="0"/>
                <a:hlinkClick r:id="rId6"/>
              </a:rPr>
              <a:t>Архимед</a:t>
            </a:r>
            <a:endParaRPr lang="ru-RU" sz="2000" dirty="0" smtClean="0">
              <a:latin typeface="Times New Roman" pitchFamily="18" charset="0"/>
              <a:cs typeface="Times New Roman" pitchFamily="18" charset="0"/>
            </a:endParaRPr>
          </a:p>
          <a:p>
            <a:r>
              <a:rPr lang="en-US" sz="2000" dirty="0">
                <a:latin typeface="Times New Roman" pitchFamily="18" charset="0"/>
                <a:cs typeface="Times New Roman" pitchFamily="18" charset="0"/>
                <a:hlinkClick r:id="rId7"/>
              </a:rPr>
              <a:t>https://</a:t>
            </a:r>
            <a:r>
              <a:rPr lang="en-US" sz="2000" dirty="0" smtClean="0">
                <a:latin typeface="Times New Roman" pitchFamily="18" charset="0"/>
                <a:cs typeface="Times New Roman" pitchFamily="18" charset="0"/>
                <a:hlinkClick r:id="rId7"/>
              </a:rPr>
              <a:t>obrazovaka.ru/alpha/a/arximed-archimedes?ysclid=m4pkbznsf9415444210</a:t>
            </a:r>
            <a:endParaRPr lang="ru-RU" sz="2000" dirty="0" smtClean="0">
              <a:latin typeface="Times New Roman" pitchFamily="18" charset="0"/>
              <a:cs typeface="Times New Roman" pitchFamily="18" charset="0"/>
            </a:endParaRPr>
          </a:p>
          <a:p>
            <a:r>
              <a:rPr lang="en-US" sz="2000" dirty="0">
                <a:latin typeface="Times New Roman" pitchFamily="18" charset="0"/>
                <a:cs typeface="Times New Roman" pitchFamily="18" charset="0"/>
                <a:hlinkClick r:id="rId8"/>
              </a:rPr>
              <a:t>https://</a:t>
            </a:r>
            <a:r>
              <a:rPr lang="en-US" sz="2000" dirty="0" smtClean="0">
                <a:latin typeface="Times New Roman" pitchFamily="18" charset="0"/>
                <a:cs typeface="Times New Roman" pitchFamily="18" charset="0"/>
                <a:hlinkClick r:id="rId8"/>
              </a:rPr>
              <a:t>elementy.ru/nauchno-populyarnaya_biblioteka/434859/Arkhimed?ysclid=m4pkc1rfl6276318055</a:t>
            </a:r>
            <a:endParaRPr lang="ru-RU" sz="2000" dirty="0" smtClean="0">
              <a:latin typeface="Times New Roman" pitchFamily="18" charset="0"/>
              <a:cs typeface="Times New Roman" pitchFamily="18" charset="0"/>
            </a:endParaRPr>
          </a:p>
          <a:p>
            <a:r>
              <a:rPr lang="en-US" sz="2000" dirty="0">
                <a:latin typeface="Times New Roman" pitchFamily="18" charset="0"/>
                <a:cs typeface="Times New Roman" pitchFamily="18" charset="0"/>
                <a:hlinkClick r:id="rId9"/>
              </a:rPr>
              <a:t>https://</a:t>
            </a:r>
            <a:r>
              <a:rPr lang="en-US" sz="2000" dirty="0" smtClean="0">
                <a:latin typeface="Times New Roman" pitchFamily="18" charset="0"/>
                <a:cs typeface="Times New Roman" pitchFamily="18" charset="0"/>
                <a:hlinkClick r:id="rId9"/>
              </a:rPr>
              <a:t>physchem.chimfak.sfedu.ru/Source/History/Persones/Archimedes.html</a:t>
            </a:r>
            <a:endParaRPr lang="ru-RU" sz="2000" dirty="0" smtClean="0">
              <a:latin typeface="Times New Roman" pitchFamily="18" charset="0"/>
              <a:cs typeface="Times New Roman" pitchFamily="18" charset="0"/>
            </a:endParaRPr>
          </a:p>
          <a:p>
            <a:r>
              <a:rPr lang="en-US" sz="2000" dirty="0">
                <a:latin typeface="Times New Roman" pitchFamily="18" charset="0"/>
                <a:cs typeface="Times New Roman" pitchFamily="18" charset="0"/>
                <a:hlinkClick r:id="rId10"/>
              </a:rPr>
              <a:t>https://znanierussia.ru/articles/</a:t>
            </a:r>
            <a:r>
              <a:rPr lang="ru-RU" sz="2000" dirty="0" smtClean="0">
                <a:latin typeface="Times New Roman" pitchFamily="18" charset="0"/>
                <a:cs typeface="Times New Roman" pitchFamily="18" charset="0"/>
                <a:hlinkClick r:id="rId10"/>
              </a:rPr>
              <a:t>Архимед</a:t>
            </a:r>
            <a:endParaRPr lang="ru-RU" sz="2000" dirty="0" smtClean="0">
              <a:latin typeface="Times New Roman" pitchFamily="18" charset="0"/>
              <a:cs typeface="Times New Roman" pitchFamily="18" charset="0"/>
            </a:endParaRPr>
          </a:p>
          <a:p>
            <a:r>
              <a:rPr lang="en-US" sz="2000" dirty="0">
                <a:latin typeface="Times New Roman" pitchFamily="18" charset="0"/>
                <a:cs typeface="Times New Roman" pitchFamily="18" charset="0"/>
                <a:hlinkClick r:id="rId11"/>
              </a:rPr>
              <a:t>https://ru.ruwiki.ru/wiki/</a:t>
            </a:r>
            <a:r>
              <a:rPr lang="ru-RU" sz="2000" dirty="0">
                <a:latin typeface="Times New Roman" pitchFamily="18" charset="0"/>
                <a:cs typeface="Times New Roman" pitchFamily="18" charset="0"/>
                <a:hlinkClick r:id="rId11"/>
              </a:rPr>
              <a:t>Фидий_(астроном</a:t>
            </a:r>
            <a:r>
              <a:rPr lang="ru-RU" sz="2000" dirty="0" smtClean="0">
                <a:latin typeface="Times New Roman" pitchFamily="18" charset="0"/>
                <a:cs typeface="Times New Roman" pitchFamily="18" charset="0"/>
                <a:hlinkClick r:id="rId11"/>
              </a:rPr>
              <a:t>)</a:t>
            </a:r>
            <a:endParaRPr lang="ru-RU" sz="2000" dirty="0" smtClean="0">
              <a:latin typeface="Times New Roman" pitchFamily="18" charset="0"/>
              <a:cs typeface="Times New Roman" pitchFamily="18" charset="0"/>
            </a:endParaRPr>
          </a:p>
          <a:p>
            <a:r>
              <a:rPr lang="en-US" sz="2000" dirty="0">
                <a:latin typeface="Times New Roman" pitchFamily="18" charset="0"/>
                <a:cs typeface="Times New Roman" pitchFamily="18" charset="0"/>
                <a:hlinkClick r:id="rId12"/>
              </a:rPr>
              <a:t>https://</a:t>
            </a:r>
            <a:r>
              <a:rPr lang="en-US" sz="2000" dirty="0" smtClean="0">
                <a:latin typeface="Times New Roman" pitchFamily="18" charset="0"/>
                <a:cs typeface="Times New Roman" pitchFamily="18" charset="0"/>
                <a:hlinkClick r:id="rId12"/>
              </a:rPr>
              <a:t>dzen.ru/a/X5RywpjldwShbt7z?ysclid=m4pkc9glw549053215</a:t>
            </a:r>
            <a:endParaRPr lang="ru-RU" sz="2000" dirty="0" smtClean="0">
              <a:latin typeface="Times New Roman" pitchFamily="18" charset="0"/>
              <a:cs typeface="Times New Roman" pitchFamily="18" charset="0"/>
            </a:endParaRPr>
          </a:p>
          <a:p>
            <a:endParaRPr lang="ru-RU"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8895" y="116632"/>
            <a:ext cx="8784976" cy="1224136"/>
          </a:xfrm>
          <a:ln/>
        </p:spPr>
        <p:style>
          <a:lnRef idx="3">
            <a:schemeClr val="lt1"/>
          </a:lnRef>
          <a:fillRef idx="1">
            <a:schemeClr val="accent6"/>
          </a:fillRef>
          <a:effectRef idx="1">
            <a:schemeClr val="accent6"/>
          </a:effectRef>
          <a:fontRef idx="minor">
            <a:schemeClr val="lt1"/>
          </a:fontRef>
        </p:style>
        <p:txBody>
          <a:bodyPr anchor="ctr">
            <a:normAutofit/>
            <a:scene3d>
              <a:camera prst="orthographicFront"/>
              <a:lightRig rig="soft" dir="tl">
                <a:rot lat="0" lon="0" rev="0"/>
              </a:lightRig>
            </a:scene3d>
            <a:sp3d extrusionH="57150" contourW="25400" prstMaterial="matte">
              <a:bevelT w="25400" h="55880" prst="relaxedInset"/>
              <a:contourClr>
                <a:schemeClr val="accent2">
                  <a:tint val="20000"/>
                </a:schemeClr>
              </a:contourClr>
            </a:sp3d>
          </a:bodyPr>
          <a:lstStyle/>
          <a:p>
            <a:pPr algn="ctr"/>
            <a:r>
              <a:rPr lang="ru-RU" sz="6000" b="1" spc="50" dirty="0" smtClean="0">
                <a:ln w="11430"/>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rPr>
              <a:t>Введение</a:t>
            </a:r>
            <a:endParaRPr lang="ru-RU" sz="6000" b="1" spc="50" dirty="0">
              <a:ln w="11430"/>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sp>
        <p:nvSpPr>
          <p:cNvPr id="3" name="Прямоугольник 2"/>
          <p:cNvSpPr/>
          <p:nvPr/>
        </p:nvSpPr>
        <p:spPr>
          <a:xfrm>
            <a:off x="179513" y="1628800"/>
            <a:ext cx="8732605" cy="1200329"/>
          </a:xfrm>
          <a:prstGeom prst="rect">
            <a:avLst/>
          </a:prstGeom>
          <a:ln w="28575"/>
        </p:spPr>
        <p:style>
          <a:lnRef idx="1">
            <a:schemeClr val="accent6"/>
          </a:lnRef>
          <a:fillRef idx="2">
            <a:schemeClr val="accent6"/>
          </a:fillRef>
          <a:effectRef idx="1">
            <a:schemeClr val="accent6"/>
          </a:effectRef>
          <a:fontRef idx="minor">
            <a:schemeClr val="dk1"/>
          </a:fontRef>
        </p:style>
        <p:txBody>
          <a:bodyPr wrap="square" anchor="ctr">
            <a:spAutoFit/>
          </a:bodyPr>
          <a:lstStyle/>
          <a:p>
            <a:r>
              <a:rPr lang="ru-RU" sz="2400" b="1" dirty="0" smtClean="0">
                <a:latin typeface="Times New Roman" pitchFamily="18" charset="0"/>
                <a:cs typeface="Times New Roman" pitchFamily="18" charset="0"/>
              </a:rPr>
              <a:t>Архимед</a:t>
            </a:r>
            <a:r>
              <a:rPr lang="ru-RU" sz="2400" dirty="0" smtClean="0">
                <a:latin typeface="Times New Roman" pitchFamily="18" charset="0"/>
                <a:cs typeface="Times New Roman" pitchFamily="18" charset="0"/>
              </a:rPr>
              <a:t> (др. греч. Ἀρχιμήδης; 287 - 212 годы до н. э.) - древнегреческий учёный и инженер. Родился и большую часть жизни прожил в городе Сиракузы на Сицилии.</a:t>
            </a:r>
            <a:endParaRPr lang="ru-RU" sz="2400" dirty="0">
              <a:latin typeface="Times New Roman" pitchFamily="18" charset="0"/>
              <a:cs typeface="Times New Roman" pitchFamily="18" charset="0"/>
            </a:endParaRPr>
          </a:p>
        </p:txBody>
      </p:sp>
      <p:sp>
        <p:nvSpPr>
          <p:cNvPr id="4" name="Прямоугольник 3"/>
          <p:cNvSpPr/>
          <p:nvPr/>
        </p:nvSpPr>
        <p:spPr>
          <a:xfrm>
            <a:off x="179513" y="2997532"/>
            <a:ext cx="4824536" cy="3400931"/>
          </a:xfrm>
          <a:prstGeom prst="rect">
            <a:avLst/>
          </a:prstGeom>
          <a:ln w="28575"/>
        </p:spPr>
        <p:style>
          <a:lnRef idx="1">
            <a:schemeClr val="accent4"/>
          </a:lnRef>
          <a:fillRef idx="2">
            <a:schemeClr val="accent4"/>
          </a:fillRef>
          <a:effectRef idx="1">
            <a:schemeClr val="accent4"/>
          </a:effectRef>
          <a:fontRef idx="minor">
            <a:schemeClr val="dk1"/>
          </a:fontRef>
        </p:style>
        <p:txBody>
          <a:bodyPr wrap="square">
            <a:spAutoFit/>
          </a:bodyPr>
          <a:lstStyle/>
          <a:p>
            <a:r>
              <a:rPr lang="ru-RU" sz="2150" dirty="0">
                <a:latin typeface="Times New Roman" pitchFamily="18" charset="0"/>
                <a:cs typeface="Times New Roman" pitchFamily="18" charset="0"/>
              </a:rPr>
              <a:t>Сделал множество открытий в области геометрии, предвосхитил многие идеи математического анализа. Заложил основы механики, гидростатики, </a:t>
            </a:r>
          </a:p>
          <a:p>
            <a:r>
              <a:rPr lang="ru-RU" sz="2150" dirty="0">
                <a:latin typeface="Times New Roman" pitchFamily="18" charset="0"/>
                <a:cs typeface="Times New Roman" pitchFamily="18" charset="0"/>
              </a:rPr>
              <a:t>был автором ряда важных изобретений. С именем Архимеда связаны многие математические понятия. Наиболее известно приближение числа π (22/7), которое называется </a:t>
            </a:r>
            <a:r>
              <a:rPr lang="ru-RU" sz="2150" b="1" i="1" dirty="0">
                <a:latin typeface="Times New Roman" pitchFamily="18" charset="0"/>
                <a:cs typeface="Times New Roman" pitchFamily="18" charset="0"/>
              </a:rPr>
              <a:t>Архимедовым числом</a:t>
            </a:r>
            <a:r>
              <a:rPr lang="ru-RU" sz="2150" b="1" i="1" dirty="0" smtClean="0">
                <a:latin typeface="Times New Roman" pitchFamily="18" charset="0"/>
                <a:cs typeface="Times New Roman" pitchFamily="18" charset="0"/>
              </a:rPr>
              <a:t>.</a:t>
            </a:r>
            <a:endParaRPr lang="ru-RU" sz="2150" b="1" i="1" dirty="0">
              <a:latin typeface="Times New Roman" pitchFamily="18" charset="0"/>
              <a:cs typeface="Times New Roman" pitchFamily="18" charset="0"/>
            </a:endParaRPr>
          </a:p>
        </p:txBody>
      </p:sp>
      <p:pic>
        <p:nvPicPr>
          <p:cNvPr id="14338" name="Picture 2" descr="Picture background"/>
          <p:cNvPicPr>
            <a:picLocks noChangeAspect="1" noChangeArrowheads="1"/>
          </p:cNvPicPr>
          <p:nvPr/>
        </p:nvPicPr>
        <p:blipFill>
          <a:blip r:embed="rId2" cstate="print"/>
          <a:srcRect/>
          <a:stretch>
            <a:fillRect/>
          </a:stretch>
        </p:blipFill>
        <p:spPr bwMode="auto">
          <a:xfrm>
            <a:off x="5220072" y="2997532"/>
            <a:ext cx="3692046" cy="3456384"/>
          </a:xfrm>
          <a:prstGeom prst="rect">
            <a:avLst/>
          </a:prstGeom>
          <a:noFill/>
          <a:ln w="28575">
            <a:solidFill>
              <a:schemeClr val="tx1"/>
            </a:solidFill>
          </a:ln>
        </p:spPr>
      </p:pic>
      <p:sp>
        <p:nvSpPr>
          <p:cNvPr id="6" name="Управляющая кнопка: далее 5">
            <a:hlinkClick r:id="" action="ppaction://hlinkshowjump?jump=nextslide" highlightClick="1"/>
          </p:cNvPr>
          <p:cNvSpPr/>
          <p:nvPr/>
        </p:nvSpPr>
        <p:spPr>
          <a:xfrm>
            <a:off x="8630958" y="6541546"/>
            <a:ext cx="466352" cy="286871"/>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Управляющая кнопка: назад 6">
            <a:hlinkClick r:id="" action="ppaction://hlinkshowjump?jump=previousslide" highlightClick="1"/>
          </p:cNvPr>
          <p:cNvSpPr/>
          <p:nvPr/>
        </p:nvSpPr>
        <p:spPr>
          <a:xfrm>
            <a:off x="7956376" y="6550122"/>
            <a:ext cx="466352" cy="27829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Управляющая кнопка: домой 4">
            <a:hlinkClick r:id="rId3" action="ppaction://hlinksldjump" highlightClick="1"/>
          </p:cNvPr>
          <p:cNvSpPr/>
          <p:nvPr/>
        </p:nvSpPr>
        <p:spPr>
          <a:xfrm>
            <a:off x="43030" y="6506081"/>
            <a:ext cx="394344" cy="32233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6041090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5" y="188640"/>
            <a:ext cx="8928992" cy="1226400"/>
          </a:xfrm>
          <a:ln/>
        </p:spPr>
        <p:style>
          <a:lnRef idx="3">
            <a:schemeClr val="lt1"/>
          </a:lnRef>
          <a:fillRef idx="1">
            <a:schemeClr val="accent6"/>
          </a:fillRef>
          <a:effectRef idx="1">
            <a:schemeClr val="accent6"/>
          </a:effectRef>
          <a:fontRef idx="minor">
            <a:schemeClr val="lt1"/>
          </a:fontRef>
        </p:style>
        <p:txBody>
          <a:bodyPr anchor="ct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6000" b="1" spc="50" dirty="0" smtClean="0">
                <a:ln w="11430"/>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rPr>
              <a:t>Введение</a:t>
            </a:r>
            <a:endParaRPr lang="ru-RU" sz="6000" b="1" spc="50" dirty="0">
              <a:ln w="11430"/>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sp>
        <p:nvSpPr>
          <p:cNvPr id="3" name="Прямоугольник 2"/>
          <p:cNvSpPr/>
          <p:nvPr/>
        </p:nvSpPr>
        <p:spPr>
          <a:xfrm>
            <a:off x="111243" y="1556792"/>
            <a:ext cx="8928992" cy="1384995"/>
          </a:xfrm>
          <a:prstGeom prst="rect">
            <a:avLst/>
          </a:prstGeom>
          <a:ln w="28575"/>
        </p:spPr>
        <p:style>
          <a:lnRef idx="1">
            <a:schemeClr val="accent6"/>
          </a:lnRef>
          <a:fillRef idx="2">
            <a:schemeClr val="accent6"/>
          </a:fillRef>
          <a:effectRef idx="1">
            <a:schemeClr val="accent6"/>
          </a:effectRef>
          <a:fontRef idx="minor">
            <a:schemeClr val="dk1"/>
          </a:fontRef>
        </p:style>
        <p:txBody>
          <a:bodyPr wrap="square">
            <a:spAutoFit/>
          </a:bodyPr>
          <a:lstStyle/>
          <a:p>
            <a:r>
              <a:rPr lang="ru-RU" sz="2100" dirty="0" smtClean="0">
                <a:latin typeface="Times New Roman" pitchFamily="18" charset="0"/>
                <a:cs typeface="Times New Roman" pitchFamily="18" charset="0"/>
              </a:rPr>
              <a:t>Впервые биография Архимеда была описана неким Гераклидом, вероятно, его учеником. Она существовала ещё в VI веке н. э., так как её упоминает математик Евтокий Аскалонский в комментариях к работам античного учёного. </a:t>
            </a:r>
            <a:endParaRPr lang="ru-RU" sz="2100" dirty="0">
              <a:latin typeface="Times New Roman" pitchFamily="18" charset="0"/>
              <a:cs typeface="Times New Roman" pitchFamily="18" charset="0"/>
            </a:endParaRPr>
          </a:p>
        </p:txBody>
      </p:sp>
      <p:sp>
        <p:nvSpPr>
          <p:cNvPr id="4" name="Прямоугольник 3"/>
          <p:cNvSpPr/>
          <p:nvPr/>
        </p:nvSpPr>
        <p:spPr>
          <a:xfrm>
            <a:off x="107504" y="3140969"/>
            <a:ext cx="4572000" cy="3610082"/>
          </a:xfrm>
          <a:prstGeom prst="rect">
            <a:avLst/>
          </a:prstGeom>
          <a:ln w="28575"/>
        </p:spPr>
        <p:style>
          <a:lnRef idx="1">
            <a:schemeClr val="accent4"/>
          </a:lnRef>
          <a:fillRef idx="2">
            <a:schemeClr val="accent4"/>
          </a:fillRef>
          <a:effectRef idx="1">
            <a:schemeClr val="accent4"/>
          </a:effectRef>
          <a:fontRef idx="minor">
            <a:schemeClr val="dk1"/>
          </a:fontRef>
        </p:style>
        <p:txBody>
          <a:bodyPr wrap="square" anchor="ctr">
            <a:spAutoFit/>
          </a:bodyPr>
          <a:lstStyle/>
          <a:p>
            <a:r>
              <a:rPr lang="ru-RU" sz="2000" dirty="0" smtClean="0">
                <a:latin typeface="Times New Roman" pitchFamily="18" charset="0"/>
                <a:cs typeface="Times New Roman" pitchFamily="18" charset="0"/>
              </a:rPr>
              <a:t>Историк I века до н. э. Диодор Сицилийский описывает архимедов винт, который был изобретён учёным во время пребывания в Египте. О том, что Архимед учился математике в Александрии и не порывал связи с тамошними учёными, написано в его работах. Римский писатель Тит Ливий характеризует Архимеда как астронома и гениального конструктора и инженера.</a:t>
            </a:r>
            <a:endParaRPr lang="ru-RU" sz="2000" dirty="0">
              <a:latin typeface="Times New Roman" pitchFamily="18" charset="0"/>
              <a:cs typeface="Times New Roman" pitchFamily="18" charset="0"/>
            </a:endParaRPr>
          </a:p>
        </p:txBody>
      </p:sp>
      <p:pic>
        <p:nvPicPr>
          <p:cNvPr id="15362" name="Picture 2" descr="Picture background"/>
          <p:cNvPicPr>
            <a:picLocks noChangeAspect="1" noChangeArrowheads="1"/>
          </p:cNvPicPr>
          <p:nvPr/>
        </p:nvPicPr>
        <p:blipFill>
          <a:blip r:embed="rId2" cstate="print"/>
          <a:srcRect/>
          <a:stretch>
            <a:fillRect/>
          </a:stretch>
        </p:blipFill>
        <p:spPr bwMode="auto">
          <a:xfrm>
            <a:off x="4932041" y="3140968"/>
            <a:ext cx="4104456" cy="2952328"/>
          </a:xfrm>
          <a:prstGeom prst="rect">
            <a:avLst/>
          </a:prstGeom>
          <a:noFill/>
          <a:ln w="28575">
            <a:solidFill>
              <a:schemeClr val="tx1"/>
            </a:solidFill>
          </a:ln>
        </p:spPr>
      </p:pic>
      <p:sp>
        <p:nvSpPr>
          <p:cNvPr id="6" name="TextBox 5"/>
          <p:cNvSpPr txBox="1"/>
          <p:nvPr/>
        </p:nvSpPr>
        <p:spPr>
          <a:xfrm>
            <a:off x="5580112" y="6237312"/>
            <a:ext cx="2880320" cy="461665"/>
          </a:xfrm>
          <a:prstGeom prst="rect">
            <a:avLst/>
          </a:prstGeom>
          <a:ln/>
        </p:spPr>
        <p:style>
          <a:lnRef idx="3">
            <a:schemeClr val="lt1"/>
          </a:lnRef>
          <a:fillRef idx="1">
            <a:schemeClr val="accent6"/>
          </a:fillRef>
          <a:effectRef idx="1">
            <a:schemeClr val="accent6"/>
          </a:effectRef>
          <a:fontRef idx="minor">
            <a:schemeClr val="lt1"/>
          </a:fontRef>
        </p:style>
        <p:txBody>
          <a:bodyPr wrap="square" rtlCol="0" anchor="ctr">
            <a:spAutoFit/>
          </a:bodyPr>
          <a:lstStyle/>
          <a:p>
            <a:pPr algn="ctr"/>
            <a:r>
              <a:rPr lang="ru-RU" sz="2400" dirty="0" smtClean="0">
                <a:latin typeface="Times New Roman" pitchFamily="18" charset="0"/>
                <a:cs typeface="Times New Roman" pitchFamily="18" charset="0"/>
              </a:rPr>
              <a:t>Архимедов винт</a:t>
            </a:r>
            <a:endParaRPr lang="ru-RU" sz="2400" dirty="0">
              <a:latin typeface="Times New Roman" pitchFamily="18" charset="0"/>
              <a:cs typeface="Times New Roman" pitchFamily="18" charset="0"/>
            </a:endParaRPr>
          </a:p>
        </p:txBody>
      </p:sp>
      <p:sp>
        <p:nvSpPr>
          <p:cNvPr id="7" name="Управляющая кнопка: далее 6">
            <a:hlinkClick r:id="" action="ppaction://hlinkshowjump?jump=nextslide" highlightClick="1"/>
          </p:cNvPr>
          <p:cNvSpPr/>
          <p:nvPr/>
        </p:nvSpPr>
        <p:spPr>
          <a:xfrm>
            <a:off x="8658339" y="6555541"/>
            <a:ext cx="466352" cy="286871"/>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Управляющая кнопка: назад 7">
            <a:hlinkClick r:id="" action="ppaction://hlinkshowjump?jump=previousslide" highlightClick="1"/>
          </p:cNvPr>
          <p:cNvSpPr/>
          <p:nvPr/>
        </p:nvSpPr>
        <p:spPr>
          <a:xfrm>
            <a:off x="4891899" y="6579705"/>
            <a:ext cx="466352" cy="27829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116632"/>
            <a:ext cx="8856984" cy="1152128"/>
          </a:xfrm>
          <a:ln/>
        </p:spPr>
        <p:style>
          <a:lnRef idx="3">
            <a:schemeClr val="lt1"/>
          </a:lnRef>
          <a:fillRef idx="1">
            <a:schemeClr val="accent6"/>
          </a:fillRef>
          <a:effectRef idx="1">
            <a:schemeClr val="accent6"/>
          </a:effectRef>
          <a:fontRef idx="minor">
            <a:schemeClr val="lt1"/>
          </a:fontRef>
        </p:style>
        <p:txBody>
          <a:bodyPr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spc="50" dirty="0" smtClean="0">
                <a:ln w="11430"/>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rPr>
              <a:t>Детство Архимеда</a:t>
            </a:r>
            <a:endParaRPr lang="ru-RU" sz="5400" b="1" spc="50" dirty="0">
              <a:ln w="11430"/>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sp>
        <p:nvSpPr>
          <p:cNvPr id="3" name="Прямоугольник 2"/>
          <p:cNvSpPr/>
          <p:nvPr/>
        </p:nvSpPr>
        <p:spPr>
          <a:xfrm>
            <a:off x="245677" y="1464695"/>
            <a:ext cx="4758371" cy="5170646"/>
          </a:xfrm>
          <a:prstGeom prst="rect">
            <a:avLst/>
          </a:prstGeom>
          <a:ln w="28575"/>
        </p:spPr>
        <p:style>
          <a:lnRef idx="1">
            <a:schemeClr val="accent4"/>
          </a:lnRef>
          <a:fillRef idx="2">
            <a:schemeClr val="accent4"/>
          </a:fillRef>
          <a:effectRef idx="1">
            <a:schemeClr val="accent4"/>
          </a:effectRef>
          <a:fontRef idx="minor">
            <a:schemeClr val="dk1"/>
          </a:fontRef>
        </p:style>
        <p:txBody>
          <a:bodyPr wrap="square" anchor="ctr">
            <a:spAutoFit/>
          </a:bodyPr>
          <a:lstStyle/>
          <a:p>
            <a:r>
              <a:rPr lang="ru-RU" sz="2200" dirty="0" smtClean="0">
                <a:latin typeface="Times New Roman" pitchFamily="18" charset="0"/>
                <a:cs typeface="Times New Roman" pitchFamily="18" charset="0"/>
              </a:rPr>
              <a:t>Архимед родился в Сиракузах - греческой колонии на острове Сицилия в 287 году до н. э. Отцом Архимеда предположительно был выдающийся математик и астроном Фидий. По мнению историка С. Я. Лурье, семья Архимеда знатная, но  на момент его рождения была небогатой. Отец не смог обеспечить сыну всестороннее образование, в основе которого в то время были занятия философией и литературой. Фидий смог обучить Архимеда только тому, что знал сам, а именно математическим наукам.</a:t>
            </a:r>
            <a:endParaRPr lang="ru-RU" sz="2200" dirty="0">
              <a:latin typeface="Times New Roman" pitchFamily="18" charset="0"/>
              <a:cs typeface="Times New Roman" pitchFamily="18" charset="0"/>
            </a:endParaRPr>
          </a:p>
        </p:txBody>
      </p:sp>
      <p:sp>
        <p:nvSpPr>
          <p:cNvPr id="6" name="Прямоугольник 5"/>
          <p:cNvSpPr/>
          <p:nvPr/>
        </p:nvSpPr>
        <p:spPr>
          <a:xfrm>
            <a:off x="5356727" y="5982435"/>
            <a:ext cx="3642065" cy="461665"/>
          </a:xfrm>
          <a:prstGeom prst="rect">
            <a:avLst/>
          </a:prstGeom>
          <a:ln w="28575"/>
        </p:spPr>
        <p:style>
          <a:lnRef idx="1">
            <a:schemeClr val="accent6"/>
          </a:lnRef>
          <a:fillRef idx="2">
            <a:schemeClr val="accent6"/>
          </a:fillRef>
          <a:effectRef idx="1">
            <a:schemeClr val="accent6"/>
          </a:effectRef>
          <a:fontRef idx="minor">
            <a:schemeClr val="dk1"/>
          </a:fontRef>
        </p:style>
        <p:txBody>
          <a:bodyPr wrap="square" anchor="ctr">
            <a:spAutoFit/>
          </a:bodyPr>
          <a:lstStyle/>
          <a:p>
            <a:pPr algn="ctr"/>
            <a:r>
              <a:rPr lang="ru-RU" sz="2400" dirty="0" smtClean="0">
                <a:latin typeface="Times New Roman" pitchFamily="18" charset="0"/>
                <a:cs typeface="Times New Roman" pitchFamily="18" charset="0"/>
              </a:rPr>
              <a:t>Фидий, отец Архимеда</a:t>
            </a:r>
            <a:endParaRPr lang="ru-RU" sz="2400" dirty="0">
              <a:latin typeface="Times New Roman" pitchFamily="18" charset="0"/>
              <a:cs typeface="Times New Roman" pitchFamily="18" charset="0"/>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36096" y="1484784"/>
            <a:ext cx="3414078" cy="4464496"/>
          </a:xfrm>
          <a:prstGeom prst="rect">
            <a:avLst/>
          </a:prstGeom>
        </p:spPr>
      </p:pic>
      <p:sp>
        <p:nvSpPr>
          <p:cNvPr id="7" name="Управляющая кнопка: далее 6">
            <a:hlinkClick r:id="" action="ppaction://hlinkshowjump?jump=nextslide" highlightClick="1"/>
          </p:cNvPr>
          <p:cNvSpPr/>
          <p:nvPr/>
        </p:nvSpPr>
        <p:spPr>
          <a:xfrm>
            <a:off x="8677648" y="6571129"/>
            <a:ext cx="466352" cy="286871"/>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Управляющая кнопка: назад 7">
            <a:hlinkClick r:id="" action="ppaction://hlinkshowjump?jump=previousslide" highlightClick="1"/>
          </p:cNvPr>
          <p:cNvSpPr/>
          <p:nvPr/>
        </p:nvSpPr>
        <p:spPr>
          <a:xfrm>
            <a:off x="7956376" y="6575416"/>
            <a:ext cx="466352" cy="27829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Управляющая кнопка: домой 8">
            <a:hlinkClick r:id="rId3" action="ppaction://hlinksldjump" highlightClick="1"/>
          </p:cNvPr>
          <p:cNvSpPr/>
          <p:nvPr/>
        </p:nvSpPr>
        <p:spPr>
          <a:xfrm>
            <a:off x="5041752" y="6521322"/>
            <a:ext cx="394344" cy="32233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188640"/>
            <a:ext cx="8856984" cy="1224136"/>
          </a:xfrm>
          <a:ln/>
        </p:spPr>
        <p:style>
          <a:lnRef idx="3">
            <a:schemeClr val="lt1"/>
          </a:lnRef>
          <a:fillRef idx="1">
            <a:schemeClr val="accent6"/>
          </a:fillRef>
          <a:effectRef idx="1">
            <a:schemeClr val="accent6"/>
          </a:effectRef>
          <a:fontRef idx="minor">
            <a:schemeClr val="lt1"/>
          </a:fontRef>
        </p:style>
        <p:txBody>
          <a:bodyPr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spc="50" dirty="0" smtClean="0">
                <a:ln w="11430"/>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rPr>
              <a:t>Детство Архимеда</a:t>
            </a:r>
            <a:endParaRPr lang="ru-RU" sz="5400" b="1" spc="50" dirty="0">
              <a:ln w="11430"/>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sp>
        <p:nvSpPr>
          <p:cNvPr id="3" name="Прямоугольник 2"/>
          <p:cNvSpPr/>
          <p:nvPr/>
        </p:nvSpPr>
        <p:spPr>
          <a:xfrm>
            <a:off x="184049" y="1700808"/>
            <a:ext cx="4446893" cy="1061829"/>
          </a:xfrm>
          <a:prstGeom prst="rect">
            <a:avLst/>
          </a:prstGeom>
          <a:ln w="28575"/>
        </p:spPr>
        <p:style>
          <a:lnRef idx="1">
            <a:schemeClr val="accent4"/>
          </a:lnRef>
          <a:fillRef idx="2">
            <a:schemeClr val="accent4"/>
          </a:fillRef>
          <a:effectRef idx="1">
            <a:schemeClr val="accent4"/>
          </a:effectRef>
          <a:fontRef idx="minor">
            <a:schemeClr val="dk1"/>
          </a:fontRef>
        </p:style>
        <p:txBody>
          <a:bodyPr wrap="square" anchor="ctr">
            <a:spAutoFit/>
          </a:bodyPr>
          <a:lstStyle/>
          <a:p>
            <a:r>
              <a:rPr lang="ru-RU" sz="2100" dirty="0">
                <a:latin typeface="Times New Roman" pitchFamily="18" charset="0"/>
                <a:cs typeface="Times New Roman" pitchFamily="18" charset="0"/>
              </a:rPr>
              <a:t>Согласно версии Плутарха, Архимед был одним из родственников местного правителя </a:t>
            </a:r>
            <a:r>
              <a:rPr lang="ru-RU" sz="2100" dirty="0" err="1">
                <a:latin typeface="Times New Roman" pitchFamily="18" charset="0"/>
                <a:cs typeface="Times New Roman" pitchFamily="18" charset="0"/>
              </a:rPr>
              <a:t>Гиерона</a:t>
            </a:r>
            <a:r>
              <a:rPr lang="ru-RU" sz="2100" dirty="0">
                <a:latin typeface="Times New Roman" pitchFamily="18" charset="0"/>
                <a:cs typeface="Times New Roman" pitchFamily="18" charset="0"/>
              </a:rPr>
              <a:t> II.</a:t>
            </a:r>
          </a:p>
        </p:txBody>
      </p:sp>
      <p:pic>
        <p:nvPicPr>
          <p:cNvPr id="16386" name="Picture 2" descr="https://cdn.ruwiki.ru/commonswiki/files/thumb/0/0c/Dinastie_della_grecia_occidentale%2C_hieron_II%2C_32_litri_di_siracusa%2C_274-216_ac_ca.JPG/300px-Dinastie_della_grecia_occidentale%2C_hieron_II%2C_32_litri_di_siracusa%2C_274-216_ac_ca.JPG"/>
          <p:cNvPicPr>
            <a:picLocks noChangeAspect="1" noChangeArrowheads="1"/>
          </p:cNvPicPr>
          <p:nvPr/>
        </p:nvPicPr>
        <p:blipFill>
          <a:blip r:embed="rId2" cstate="print"/>
          <a:srcRect/>
          <a:stretch>
            <a:fillRect/>
          </a:stretch>
        </p:blipFill>
        <p:spPr bwMode="auto">
          <a:xfrm>
            <a:off x="4899702" y="1700808"/>
            <a:ext cx="4104456" cy="3083904"/>
          </a:xfrm>
          <a:prstGeom prst="rect">
            <a:avLst/>
          </a:prstGeom>
          <a:noFill/>
          <a:ln w="28575">
            <a:solidFill>
              <a:schemeClr val="tx1"/>
            </a:solidFill>
          </a:ln>
        </p:spPr>
      </p:pic>
      <p:sp>
        <p:nvSpPr>
          <p:cNvPr id="6" name="Прямоугольник 5"/>
          <p:cNvSpPr/>
          <p:nvPr/>
        </p:nvSpPr>
        <p:spPr>
          <a:xfrm>
            <a:off x="4899702" y="4884256"/>
            <a:ext cx="4104456" cy="1569660"/>
          </a:xfrm>
          <a:prstGeom prst="rect">
            <a:avLst/>
          </a:prstGeom>
          <a:ln w="28575"/>
        </p:spPr>
        <p:style>
          <a:lnRef idx="1">
            <a:schemeClr val="accent6"/>
          </a:lnRef>
          <a:fillRef idx="2">
            <a:schemeClr val="accent6"/>
          </a:fillRef>
          <a:effectRef idx="1">
            <a:schemeClr val="accent6"/>
          </a:effectRef>
          <a:fontRef idx="minor">
            <a:schemeClr val="dk1"/>
          </a:fontRef>
        </p:style>
        <p:txBody>
          <a:bodyPr wrap="square" anchor="ctr">
            <a:spAutoFit/>
          </a:bodyPr>
          <a:lstStyle/>
          <a:p>
            <a:pPr algn="ctr"/>
            <a:r>
              <a:rPr lang="ru-RU" sz="2400" dirty="0" smtClean="0">
                <a:latin typeface="Times New Roman" pitchFamily="18" charset="0"/>
                <a:cs typeface="Times New Roman" pitchFamily="18" charset="0"/>
              </a:rPr>
              <a:t>Изображение родственника и покровителя Архимеда сиракузского царя Гиерона II на античной монете</a:t>
            </a:r>
            <a:endParaRPr lang="ru-RU" sz="2400" dirty="0">
              <a:latin typeface="Times New Roman" pitchFamily="18" charset="0"/>
              <a:cs typeface="Times New Roman" pitchFamily="18" charset="0"/>
            </a:endParaRPr>
          </a:p>
        </p:txBody>
      </p:sp>
      <p:sp>
        <p:nvSpPr>
          <p:cNvPr id="7" name="Прямоугольник 6"/>
          <p:cNvSpPr/>
          <p:nvPr/>
        </p:nvSpPr>
        <p:spPr>
          <a:xfrm>
            <a:off x="184049" y="3018799"/>
            <a:ext cx="4446893" cy="3647152"/>
          </a:xfrm>
          <a:prstGeom prst="rect">
            <a:avLst/>
          </a:prstGeom>
          <a:ln w="28575"/>
        </p:spPr>
        <p:style>
          <a:lnRef idx="1">
            <a:schemeClr val="accent4"/>
          </a:lnRef>
          <a:fillRef idx="2">
            <a:schemeClr val="accent4"/>
          </a:fillRef>
          <a:effectRef idx="1">
            <a:schemeClr val="accent4"/>
          </a:effectRef>
          <a:fontRef idx="minor">
            <a:schemeClr val="dk1"/>
          </a:fontRef>
        </p:style>
        <p:txBody>
          <a:bodyPr wrap="square" anchor="ctr">
            <a:spAutoFit/>
          </a:bodyPr>
          <a:lstStyle/>
          <a:p>
            <a:r>
              <a:rPr lang="ru-RU" sz="2100" dirty="0" smtClean="0">
                <a:latin typeface="Times New Roman" pitchFamily="18" charset="0"/>
                <a:cs typeface="Times New Roman" pitchFamily="18" charset="0"/>
              </a:rPr>
              <a:t>Гиерон участвовал в Пирровой войне (280 - 275 годы до н. э.), на стороне греков против римлян. Во время боевых действий он отличился, стал одним из военачальников, и, вскоре после ухода Пирра в Грецию, смог захватить власть в Сиракузах. Это отразилось и на материальном благополучии его ближайших родственников – семьи Архимеда. </a:t>
            </a:r>
            <a:endParaRPr lang="ru-RU" sz="2100" dirty="0">
              <a:latin typeface="Times New Roman" pitchFamily="18" charset="0"/>
              <a:cs typeface="Times New Roman" pitchFamily="18" charset="0"/>
            </a:endParaRPr>
          </a:p>
        </p:txBody>
      </p:sp>
      <p:sp>
        <p:nvSpPr>
          <p:cNvPr id="8" name="Управляющая кнопка: далее 7">
            <a:hlinkClick r:id="" action="ppaction://hlinkshowjump?jump=nextslide" highlightClick="1"/>
          </p:cNvPr>
          <p:cNvSpPr/>
          <p:nvPr/>
        </p:nvSpPr>
        <p:spPr>
          <a:xfrm>
            <a:off x="8666817" y="6570457"/>
            <a:ext cx="466352" cy="286871"/>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Управляющая кнопка: назад 8">
            <a:hlinkClick r:id="" action="ppaction://hlinkshowjump?jump=previousslide" highlightClick="1"/>
          </p:cNvPr>
          <p:cNvSpPr/>
          <p:nvPr/>
        </p:nvSpPr>
        <p:spPr>
          <a:xfrm>
            <a:off x="7956376" y="6550122"/>
            <a:ext cx="466352" cy="27829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13515729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116632"/>
            <a:ext cx="8928992" cy="1296144"/>
          </a:xfrm>
          <a:ln/>
        </p:spPr>
        <p:style>
          <a:lnRef idx="3">
            <a:schemeClr val="lt1"/>
          </a:lnRef>
          <a:fillRef idx="1">
            <a:schemeClr val="accent6"/>
          </a:fillRef>
          <a:effectRef idx="1">
            <a:schemeClr val="accent6"/>
          </a:effectRef>
          <a:fontRef idx="minor">
            <a:schemeClr val="lt1"/>
          </a:fontRef>
        </p:style>
        <p:txBody>
          <a:bodyPr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700" b="1" spc="50" dirty="0">
                <a:ln w="11430"/>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rPr>
              <a:t>О</a:t>
            </a:r>
            <a:r>
              <a:rPr lang="ru-RU" sz="5700" b="1" spc="50" dirty="0" smtClean="0">
                <a:ln w="11430"/>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rPr>
              <a:t>бучение в Александрии</a:t>
            </a:r>
            <a:endParaRPr lang="ru-RU" sz="5700" b="1" spc="50" dirty="0">
              <a:ln w="11430"/>
              <a:solidFill>
                <a:schemeClr val="tx2">
                  <a:lumMod val="75000"/>
                  <a:lumOff val="25000"/>
                </a:schemeClr>
              </a:solidFill>
              <a:effectLst>
                <a:outerShdw blurRad="76200" dist="50800" dir="5400000" algn="tl" rotWithShape="0">
                  <a:srgbClr val="000000">
                    <a:alpha val="65000"/>
                  </a:srgbClr>
                </a:outerShdw>
              </a:effectLst>
            </a:endParaRPr>
          </a:p>
        </p:txBody>
      </p:sp>
      <p:sp>
        <p:nvSpPr>
          <p:cNvPr id="3" name="Прямоугольник 2"/>
          <p:cNvSpPr/>
          <p:nvPr/>
        </p:nvSpPr>
        <p:spPr>
          <a:xfrm>
            <a:off x="179512" y="1590328"/>
            <a:ext cx="8712968" cy="1708160"/>
          </a:xfrm>
          <a:prstGeom prst="rect">
            <a:avLst/>
          </a:prstGeom>
          <a:ln w="28575"/>
        </p:spPr>
        <p:style>
          <a:lnRef idx="1">
            <a:schemeClr val="accent4"/>
          </a:lnRef>
          <a:fillRef idx="2">
            <a:schemeClr val="accent4"/>
          </a:fillRef>
          <a:effectRef idx="1">
            <a:schemeClr val="accent4"/>
          </a:effectRef>
          <a:fontRef idx="minor">
            <a:schemeClr val="dk1"/>
          </a:fontRef>
        </p:style>
        <p:txBody>
          <a:bodyPr wrap="square" anchor="ctr">
            <a:spAutoFit/>
          </a:bodyPr>
          <a:lstStyle/>
          <a:p>
            <a:r>
              <a:rPr lang="ru-RU" sz="2100" dirty="0" smtClean="0">
                <a:latin typeface="Times New Roman" pitchFamily="18" charset="0"/>
                <a:cs typeface="Times New Roman" pitchFamily="18" charset="0"/>
              </a:rPr>
              <a:t>Молодой Архимед получил возможность отправиться в один из главных научных центров Античности - Александрию, </a:t>
            </a:r>
            <a:r>
              <a:rPr lang="ru-RU" sz="2100" dirty="0">
                <a:latin typeface="Times New Roman" pitchFamily="18" charset="0"/>
                <a:cs typeface="Times New Roman" pitchFamily="18" charset="0"/>
              </a:rPr>
              <a:t>где в то время трудились самые светлые умы древности</a:t>
            </a:r>
            <a:r>
              <a:rPr lang="ru-RU" sz="2100" dirty="0" smtClean="0">
                <a:latin typeface="Times New Roman" pitchFamily="18" charset="0"/>
                <a:cs typeface="Times New Roman" pitchFamily="18" charset="0"/>
              </a:rPr>
              <a:t>. Большую </a:t>
            </a:r>
            <a:r>
              <a:rPr lang="ru-RU" sz="2100" dirty="0">
                <a:latin typeface="Times New Roman" pitchFamily="18" charset="0"/>
                <a:cs typeface="Times New Roman" pitchFamily="18" charset="0"/>
              </a:rPr>
              <a:t>часть своего времени Архимед проводил в Александрийской </a:t>
            </a:r>
            <a:r>
              <a:rPr lang="ru-RU" sz="2100" dirty="0" smtClean="0">
                <a:latin typeface="Times New Roman" pitchFamily="18" charset="0"/>
                <a:cs typeface="Times New Roman" pitchFamily="18" charset="0"/>
              </a:rPr>
              <a:t>библиотеке - </a:t>
            </a:r>
            <a:r>
              <a:rPr lang="ru-RU" sz="2100" dirty="0" smtClean="0">
                <a:solidFill>
                  <a:srgbClr val="000000"/>
                </a:solidFill>
                <a:latin typeface="Times New Roman" pitchFamily="18" charset="0"/>
                <a:cs typeface="Times New Roman" pitchFamily="18" charset="0"/>
              </a:rPr>
              <a:t>величайшей </a:t>
            </a:r>
            <a:r>
              <a:rPr lang="ru-RU" sz="2100" dirty="0">
                <a:solidFill>
                  <a:srgbClr val="000000"/>
                </a:solidFill>
                <a:latin typeface="Times New Roman" pitchFamily="18" charset="0"/>
                <a:cs typeface="Times New Roman" pitchFamily="18" charset="0"/>
              </a:rPr>
              <a:t>в </a:t>
            </a:r>
            <a:r>
              <a:rPr lang="ru-RU" sz="2100" dirty="0" smtClean="0">
                <a:solidFill>
                  <a:srgbClr val="000000"/>
                </a:solidFill>
                <a:latin typeface="Times New Roman" pitchFamily="18" charset="0"/>
                <a:cs typeface="Times New Roman" pitchFamily="18" charset="0"/>
              </a:rPr>
              <a:t>мире </a:t>
            </a:r>
            <a:r>
              <a:rPr lang="ru-RU" sz="2100" dirty="0">
                <a:solidFill>
                  <a:srgbClr val="000000"/>
                </a:solidFill>
                <a:latin typeface="Times New Roman" pitchFamily="18" charset="0"/>
                <a:cs typeface="Times New Roman" pitchFamily="18" charset="0"/>
              </a:rPr>
              <a:t>(в какой-то момент в ней хранилось примерно полмиллиона </a:t>
            </a:r>
            <a:r>
              <a:rPr lang="ru-RU" sz="2100" dirty="0" smtClean="0">
                <a:solidFill>
                  <a:srgbClr val="000000"/>
                </a:solidFill>
                <a:latin typeface="Times New Roman" pitchFamily="18" charset="0"/>
                <a:cs typeface="Times New Roman" pitchFamily="18" charset="0"/>
              </a:rPr>
              <a:t>книг).</a:t>
            </a:r>
            <a:endParaRPr lang="ru-RU" sz="2100" dirty="0">
              <a:latin typeface="Times New Roman" pitchFamily="18" charset="0"/>
              <a:cs typeface="Times New Roman" pitchFamily="18" charset="0"/>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3648" y="3418425"/>
            <a:ext cx="6012160" cy="3152595"/>
          </a:xfrm>
          <a:prstGeom prst="rect">
            <a:avLst/>
          </a:prstGeom>
        </p:spPr>
      </p:pic>
      <p:sp>
        <p:nvSpPr>
          <p:cNvPr id="6" name="Прямоугольник 5"/>
          <p:cNvSpPr/>
          <p:nvPr/>
        </p:nvSpPr>
        <p:spPr>
          <a:xfrm>
            <a:off x="1686076" y="6324127"/>
            <a:ext cx="5447303" cy="461665"/>
          </a:xfrm>
          <a:prstGeom prst="rect">
            <a:avLst/>
          </a:prstGeom>
          <a:ln w="28575"/>
        </p:spPr>
        <p:style>
          <a:lnRef idx="1">
            <a:schemeClr val="accent6"/>
          </a:lnRef>
          <a:fillRef idx="2">
            <a:schemeClr val="accent6"/>
          </a:fillRef>
          <a:effectRef idx="1">
            <a:schemeClr val="accent6"/>
          </a:effectRef>
          <a:fontRef idx="minor">
            <a:schemeClr val="dk1"/>
          </a:fontRef>
        </p:style>
        <p:txBody>
          <a:bodyPr wrap="square" anchor="ctr">
            <a:spAutoFit/>
          </a:bodyPr>
          <a:lstStyle/>
          <a:p>
            <a:pPr algn="ctr"/>
            <a:r>
              <a:rPr lang="ru-RU" sz="2400" dirty="0" smtClean="0">
                <a:latin typeface="Times New Roman" pitchFamily="18" charset="0"/>
                <a:cs typeface="Times New Roman" pitchFamily="18" charset="0"/>
              </a:rPr>
              <a:t>Александрийская библиотека</a:t>
            </a:r>
            <a:endParaRPr lang="ru-RU" sz="2400" dirty="0">
              <a:latin typeface="Times New Roman" pitchFamily="18" charset="0"/>
              <a:cs typeface="Times New Roman" pitchFamily="18" charset="0"/>
            </a:endParaRPr>
          </a:p>
        </p:txBody>
      </p:sp>
      <p:sp>
        <p:nvSpPr>
          <p:cNvPr id="7" name="Управляющая кнопка: далее 6">
            <a:hlinkClick r:id="" action="ppaction://hlinkshowjump?jump=nextslide" highlightClick="1"/>
          </p:cNvPr>
          <p:cNvSpPr/>
          <p:nvPr/>
        </p:nvSpPr>
        <p:spPr>
          <a:xfrm>
            <a:off x="8659304" y="6536539"/>
            <a:ext cx="466352" cy="286871"/>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Управляющая кнопка: назад 7">
            <a:hlinkClick r:id="" action="ppaction://hlinkshowjump?jump=previousslide" highlightClick="1"/>
          </p:cNvPr>
          <p:cNvSpPr/>
          <p:nvPr/>
        </p:nvSpPr>
        <p:spPr>
          <a:xfrm>
            <a:off x="7956376" y="6550122"/>
            <a:ext cx="466352" cy="27829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Управляющая кнопка: домой 8">
            <a:hlinkClick r:id="rId3" action="ppaction://hlinksldjump" highlightClick="1"/>
          </p:cNvPr>
          <p:cNvSpPr/>
          <p:nvPr/>
        </p:nvSpPr>
        <p:spPr>
          <a:xfrm>
            <a:off x="43030" y="6506081"/>
            <a:ext cx="394344" cy="32233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116632"/>
            <a:ext cx="8928992" cy="1296144"/>
          </a:xfrm>
          <a:ln/>
        </p:spPr>
        <p:style>
          <a:lnRef idx="3">
            <a:schemeClr val="lt1"/>
          </a:lnRef>
          <a:fillRef idx="1">
            <a:schemeClr val="accent6"/>
          </a:fillRef>
          <a:effectRef idx="1">
            <a:schemeClr val="accent6"/>
          </a:effectRef>
          <a:fontRef idx="minor">
            <a:schemeClr val="lt1"/>
          </a:fontRef>
        </p:style>
        <p:txBody>
          <a:bodyPr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700" b="1" spc="50" dirty="0">
                <a:ln w="11430"/>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rPr>
              <a:t>О</a:t>
            </a:r>
            <a:r>
              <a:rPr lang="ru-RU" sz="5700" b="1" spc="50" dirty="0" smtClean="0">
                <a:ln w="11430"/>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rPr>
              <a:t>бучение в Александрии</a:t>
            </a:r>
            <a:endParaRPr lang="ru-RU" sz="5700" b="1" spc="50" dirty="0">
              <a:ln w="11430"/>
              <a:solidFill>
                <a:schemeClr val="tx2">
                  <a:lumMod val="75000"/>
                  <a:lumOff val="25000"/>
                </a:schemeClr>
              </a:solidFill>
              <a:effectLst>
                <a:outerShdw blurRad="76200" dist="50800" dir="5400000" algn="tl" rotWithShape="0">
                  <a:srgbClr val="000000">
                    <a:alpha val="65000"/>
                  </a:srgbClr>
                </a:outerShdw>
              </a:effectLst>
            </a:endParaRPr>
          </a:p>
        </p:txBody>
      </p:sp>
      <p:sp>
        <p:nvSpPr>
          <p:cNvPr id="3" name="Прямоугольник 2"/>
          <p:cNvSpPr/>
          <p:nvPr/>
        </p:nvSpPr>
        <p:spPr>
          <a:xfrm>
            <a:off x="107504" y="1608475"/>
            <a:ext cx="4248472" cy="2123658"/>
          </a:xfrm>
          <a:prstGeom prst="rect">
            <a:avLst/>
          </a:prstGeom>
          <a:ln w="28575"/>
        </p:spPr>
        <p:style>
          <a:lnRef idx="1">
            <a:schemeClr val="accent4"/>
          </a:lnRef>
          <a:fillRef idx="2">
            <a:schemeClr val="accent4"/>
          </a:fillRef>
          <a:effectRef idx="1">
            <a:schemeClr val="accent4"/>
          </a:effectRef>
          <a:fontRef idx="minor">
            <a:schemeClr val="dk1"/>
          </a:fontRef>
        </p:style>
        <p:txBody>
          <a:bodyPr wrap="square" anchor="ctr">
            <a:spAutoFit/>
          </a:bodyPr>
          <a:lstStyle/>
          <a:p>
            <a:r>
              <a:rPr lang="ru-RU" sz="2200" dirty="0" smtClean="0">
                <a:latin typeface="Times New Roman" pitchFamily="18" charset="0"/>
                <a:cs typeface="Times New Roman" pitchFamily="18" charset="0"/>
              </a:rPr>
              <a:t>В Александрии </a:t>
            </a:r>
            <a:r>
              <a:rPr lang="ru-RU" sz="2200" dirty="0">
                <a:latin typeface="Times New Roman" pitchFamily="18" charset="0"/>
                <a:cs typeface="Times New Roman" pitchFamily="18" charset="0"/>
              </a:rPr>
              <a:t>он занимался изучением трудов </a:t>
            </a:r>
            <a:r>
              <a:rPr lang="ru-RU" sz="2200" dirty="0" err="1">
                <a:latin typeface="Times New Roman" pitchFamily="18" charset="0"/>
                <a:cs typeface="Times New Roman" pitchFamily="18" charset="0"/>
              </a:rPr>
              <a:t>Демокрита</a:t>
            </a:r>
            <a:r>
              <a:rPr lang="ru-RU" sz="2200" dirty="0">
                <a:latin typeface="Times New Roman" pitchFamily="18" charset="0"/>
                <a:cs typeface="Times New Roman" pitchFamily="18" charset="0"/>
              </a:rPr>
              <a:t> и </a:t>
            </a:r>
            <a:r>
              <a:rPr lang="ru-RU" sz="2200" dirty="0" err="1">
                <a:latin typeface="Times New Roman" pitchFamily="18" charset="0"/>
                <a:cs typeface="Times New Roman" pitchFamily="18" charset="0"/>
              </a:rPr>
              <a:t>Евдокса</a:t>
            </a:r>
            <a:r>
              <a:rPr lang="ru-RU" sz="2200" dirty="0">
                <a:latin typeface="Times New Roman" pitchFamily="18" charset="0"/>
                <a:cs typeface="Times New Roman" pitchFamily="18" charset="0"/>
              </a:rPr>
              <a:t>. Во время обучения, Архимед сблизился с Эратосфеном и </a:t>
            </a:r>
            <a:r>
              <a:rPr lang="ru-RU" sz="2200" dirty="0" err="1">
                <a:latin typeface="Times New Roman" pitchFamily="18" charset="0"/>
                <a:cs typeface="Times New Roman" pitchFamily="18" charset="0"/>
              </a:rPr>
              <a:t>Кононом</a:t>
            </a:r>
            <a:r>
              <a:rPr lang="ru-RU" sz="2200" dirty="0">
                <a:latin typeface="Times New Roman" pitchFamily="18" charset="0"/>
                <a:cs typeface="Times New Roman" pitchFamily="18" charset="0"/>
              </a:rPr>
              <a:t>. Дружба сохранилась на долгие </a:t>
            </a:r>
            <a:r>
              <a:rPr lang="ru-RU" sz="2200" dirty="0" smtClean="0">
                <a:latin typeface="Times New Roman" pitchFamily="18" charset="0"/>
                <a:cs typeface="Times New Roman" pitchFamily="18" charset="0"/>
              </a:rPr>
              <a:t>годы.</a:t>
            </a:r>
            <a:endParaRPr lang="ru-RU" sz="2200" dirty="0">
              <a:latin typeface="Times New Roman" pitchFamily="18" charset="0"/>
              <a:cs typeface="Times New Roman" pitchFamily="18" charset="0"/>
            </a:endParaRP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99992" y="1767372"/>
            <a:ext cx="2561046" cy="3386507"/>
          </a:xfrm>
          <a:prstGeom prst="rect">
            <a:avLst/>
          </a:prstGeom>
        </p:spPr>
      </p:pic>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25265" y="3540278"/>
            <a:ext cx="2783847" cy="2783847"/>
          </a:xfrm>
          <a:prstGeom prst="rect">
            <a:avLst/>
          </a:prstGeom>
        </p:spPr>
      </p:pic>
      <p:sp>
        <p:nvSpPr>
          <p:cNvPr id="9" name="Прямоугольник 8"/>
          <p:cNvSpPr/>
          <p:nvPr/>
        </p:nvSpPr>
        <p:spPr>
          <a:xfrm>
            <a:off x="6346873" y="6196141"/>
            <a:ext cx="2540629" cy="461665"/>
          </a:xfrm>
          <a:prstGeom prst="rect">
            <a:avLst/>
          </a:prstGeom>
          <a:ln/>
        </p:spPr>
        <p:style>
          <a:lnRef idx="1">
            <a:schemeClr val="accent1"/>
          </a:lnRef>
          <a:fillRef idx="3">
            <a:schemeClr val="accent1"/>
          </a:fillRef>
          <a:effectRef idx="2">
            <a:schemeClr val="accent1"/>
          </a:effectRef>
          <a:fontRef idx="minor">
            <a:schemeClr val="lt1"/>
          </a:fontRef>
        </p:style>
        <p:txBody>
          <a:bodyPr wrap="square" anchor="ctr">
            <a:spAutoFit/>
          </a:bodyPr>
          <a:lstStyle/>
          <a:p>
            <a:pPr algn="ctr"/>
            <a:r>
              <a:rPr lang="ru-RU" sz="2400" dirty="0" smtClean="0">
                <a:latin typeface="Times New Roman" pitchFamily="18" charset="0"/>
                <a:cs typeface="Times New Roman" pitchFamily="18" charset="0"/>
              </a:rPr>
              <a:t>Эратосфен</a:t>
            </a:r>
            <a:endParaRPr lang="ru-RU" sz="2400" dirty="0">
              <a:latin typeface="Times New Roman" pitchFamily="18" charset="0"/>
              <a:cs typeface="Times New Roman" pitchFamily="18" charset="0"/>
            </a:endParaRPr>
          </a:p>
        </p:txBody>
      </p:sp>
      <p:sp>
        <p:nvSpPr>
          <p:cNvPr id="10" name="Прямоугольник 9"/>
          <p:cNvSpPr/>
          <p:nvPr/>
        </p:nvSpPr>
        <p:spPr>
          <a:xfrm>
            <a:off x="4499992" y="1484784"/>
            <a:ext cx="2597891" cy="461665"/>
          </a:xfrm>
          <a:prstGeom prst="rect">
            <a:avLst/>
          </a:prstGeom>
          <a:ln/>
        </p:spPr>
        <p:style>
          <a:lnRef idx="1">
            <a:schemeClr val="accent1"/>
          </a:lnRef>
          <a:fillRef idx="3">
            <a:schemeClr val="accent1"/>
          </a:fillRef>
          <a:effectRef idx="2">
            <a:schemeClr val="accent1"/>
          </a:effectRef>
          <a:fontRef idx="minor">
            <a:schemeClr val="lt1"/>
          </a:fontRef>
        </p:style>
        <p:txBody>
          <a:bodyPr wrap="square" anchor="ctr">
            <a:spAutoFit/>
          </a:bodyPr>
          <a:lstStyle/>
          <a:p>
            <a:pPr algn="ctr"/>
            <a:r>
              <a:rPr lang="ru-RU" sz="2400" dirty="0" err="1" smtClean="0">
                <a:latin typeface="Times New Roman" pitchFamily="18" charset="0"/>
                <a:cs typeface="Times New Roman" pitchFamily="18" charset="0"/>
              </a:rPr>
              <a:t>Демокрит</a:t>
            </a:r>
            <a:endParaRPr lang="ru-RU" sz="2400" dirty="0">
              <a:latin typeface="Times New Roman" pitchFamily="18" charset="0"/>
              <a:cs typeface="Times New Roman" pitchFamily="18" charset="0"/>
            </a:endParaRPr>
          </a:p>
        </p:txBody>
      </p:sp>
      <p:pic>
        <p:nvPicPr>
          <p:cNvPr id="11" name="Рисунок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9592" y="3861048"/>
            <a:ext cx="2328605" cy="2668940"/>
          </a:xfrm>
          <a:prstGeom prst="rect">
            <a:avLst/>
          </a:prstGeom>
        </p:spPr>
      </p:pic>
      <p:sp>
        <p:nvSpPr>
          <p:cNvPr id="8" name="Прямоугольник 7"/>
          <p:cNvSpPr/>
          <p:nvPr/>
        </p:nvSpPr>
        <p:spPr>
          <a:xfrm>
            <a:off x="323528" y="6355520"/>
            <a:ext cx="3228409" cy="461665"/>
          </a:xfrm>
          <a:prstGeom prst="rect">
            <a:avLst/>
          </a:prstGeom>
          <a:ln/>
        </p:spPr>
        <p:style>
          <a:lnRef idx="1">
            <a:schemeClr val="accent1"/>
          </a:lnRef>
          <a:fillRef idx="3">
            <a:schemeClr val="accent1"/>
          </a:fillRef>
          <a:effectRef idx="2">
            <a:schemeClr val="accent1"/>
          </a:effectRef>
          <a:fontRef idx="minor">
            <a:schemeClr val="lt1"/>
          </a:fontRef>
        </p:style>
        <p:txBody>
          <a:bodyPr wrap="square" anchor="ctr">
            <a:spAutoFit/>
          </a:bodyPr>
          <a:lstStyle/>
          <a:p>
            <a:pPr algn="ctr"/>
            <a:r>
              <a:rPr lang="ru-RU" sz="2400" dirty="0" err="1" smtClean="0">
                <a:latin typeface="Times New Roman" pitchFamily="18" charset="0"/>
                <a:cs typeface="Times New Roman" pitchFamily="18" charset="0"/>
              </a:rPr>
              <a:t>Евдокс</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Книдский</a:t>
            </a:r>
            <a:endParaRPr lang="ru-RU" sz="2400" dirty="0">
              <a:latin typeface="Times New Roman" pitchFamily="18" charset="0"/>
              <a:cs typeface="Times New Roman" pitchFamily="18" charset="0"/>
            </a:endParaRPr>
          </a:p>
        </p:txBody>
      </p:sp>
      <p:sp>
        <p:nvSpPr>
          <p:cNvPr id="12" name="Управляющая кнопка: далее 11">
            <a:hlinkClick r:id="" action="ppaction://hlinkshowjump?jump=nextslide" highlightClick="1"/>
          </p:cNvPr>
          <p:cNvSpPr/>
          <p:nvPr/>
        </p:nvSpPr>
        <p:spPr>
          <a:xfrm>
            <a:off x="5148064" y="6552527"/>
            <a:ext cx="466352" cy="286871"/>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Управляющая кнопка: назад 12">
            <a:hlinkClick r:id="" action="ppaction://hlinkshowjump?jump=previousslide" highlightClick="1"/>
          </p:cNvPr>
          <p:cNvSpPr/>
          <p:nvPr/>
        </p:nvSpPr>
        <p:spPr>
          <a:xfrm>
            <a:off x="4499992" y="6567749"/>
            <a:ext cx="466352" cy="27829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7786358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4376" y="116632"/>
            <a:ext cx="8784976" cy="1008112"/>
          </a:xfrm>
          <a:ln/>
        </p:spPr>
        <p:style>
          <a:lnRef idx="3">
            <a:schemeClr val="lt1"/>
          </a:lnRef>
          <a:fillRef idx="1">
            <a:schemeClr val="accent6"/>
          </a:fillRef>
          <a:effectRef idx="1">
            <a:schemeClr val="accent6"/>
          </a:effectRef>
          <a:fontRef idx="minor">
            <a:schemeClr val="lt1"/>
          </a:fontRef>
        </p:style>
        <p:txBody>
          <a:bodyPr anchor="ct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spc="50" dirty="0" smtClean="0">
                <a:ln w="11430"/>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rPr>
              <a:t>Жизнь в Сиракузах</a:t>
            </a:r>
            <a:endParaRPr lang="ru-RU" sz="5400" b="1" spc="50" dirty="0">
              <a:ln w="11430"/>
              <a:solidFill>
                <a:schemeClr val="tx2">
                  <a:lumMod val="75000"/>
                  <a:lumOff val="25000"/>
                </a:schemeClr>
              </a:soli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sp>
        <p:nvSpPr>
          <p:cNvPr id="3" name="Прямоугольник 2"/>
          <p:cNvSpPr/>
          <p:nvPr/>
        </p:nvSpPr>
        <p:spPr>
          <a:xfrm>
            <a:off x="107504" y="1412776"/>
            <a:ext cx="4138686" cy="5262979"/>
          </a:xfrm>
          <a:prstGeom prst="rect">
            <a:avLst/>
          </a:prstGeom>
          <a:ln w="28575"/>
        </p:spPr>
        <p:style>
          <a:lnRef idx="1">
            <a:schemeClr val="accent6"/>
          </a:lnRef>
          <a:fillRef idx="2">
            <a:schemeClr val="accent6"/>
          </a:fillRef>
          <a:effectRef idx="1">
            <a:schemeClr val="accent6"/>
          </a:effectRef>
          <a:fontRef idx="minor">
            <a:schemeClr val="dk1"/>
          </a:fontRef>
        </p:style>
        <p:txBody>
          <a:bodyPr wrap="square" anchor="ctr">
            <a:spAutoFit/>
          </a:bodyPr>
          <a:lstStyle/>
          <a:p>
            <a:r>
              <a:rPr lang="ru-RU" sz="2050" dirty="0" smtClean="0">
                <a:latin typeface="Times New Roman" pitchFamily="18" charset="0"/>
                <a:cs typeface="Times New Roman" pitchFamily="18" charset="0"/>
              </a:rPr>
              <a:t>Закончив обучение, Архимед вернулся в родные Сиракузы и вступил в должность астронома при дворе </a:t>
            </a:r>
            <a:r>
              <a:rPr lang="ru-RU" sz="2050" dirty="0" err="1" smtClean="0">
                <a:latin typeface="Times New Roman" pitchFamily="18" charset="0"/>
                <a:cs typeface="Times New Roman" pitchFamily="18" charset="0"/>
              </a:rPr>
              <a:t>Гиерона</a:t>
            </a:r>
            <a:r>
              <a:rPr lang="ru-RU" sz="2050" dirty="0" smtClean="0">
                <a:latin typeface="Times New Roman" pitchFamily="18" charset="0"/>
                <a:cs typeface="Times New Roman" pitchFamily="18" charset="0"/>
              </a:rPr>
              <a:t> </a:t>
            </a:r>
            <a:r>
              <a:rPr lang="en-US" sz="2050" dirty="0" smtClean="0">
                <a:latin typeface="Times New Roman" pitchFamily="18" charset="0"/>
                <a:cs typeface="Times New Roman" pitchFamily="18" charset="0"/>
              </a:rPr>
              <a:t>II</a:t>
            </a:r>
            <a:r>
              <a:rPr lang="ru-RU" sz="2050" dirty="0" smtClean="0">
                <a:latin typeface="Times New Roman" pitchFamily="18" charset="0"/>
                <a:cs typeface="Times New Roman" pitchFamily="18" charset="0"/>
              </a:rPr>
              <a:t>. Молодой учёный не имел желания делать карьеру придворного. Как родственнику </a:t>
            </a:r>
            <a:r>
              <a:rPr lang="ru-RU" sz="2050" dirty="0" err="1" smtClean="0">
                <a:latin typeface="Times New Roman" pitchFamily="18" charset="0"/>
                <a:cs typeface="Times New Roman" pitchFamily="18" charset="0"/>
              </a:rPr>
              <a:t>сиракузского</a:t>
            </a:r>
            <a:r>
              <a:rPr lang="ru-RU" sz="2050" dirty="0" smtClean="0">
                <a:latin typeface="Times New Roman" pitchFamily="18" charset="0"/>
                <a:cs typeface="Times New Roman" pitchFamily="18" charset="0"/>
              </a:rPr>
              <a:t> царя, ему были обеспечены соответствующие условия жизни. Гиерон лояльно относился к «чудачествам» своего родственника. В отличие от Архимеда, которого интересовала наука как таковая, царь Сиракуз искал возможности её практического применения.</a:t>
            </a:r>
            <a:endParaRPr lang="ru-RU" sz="2050" dirty="0">
              <a:latin typeface="Times New Roman" pitchFamily="18" charset="0"/>
              <a:cs typeface="Times New Roman" pitchFamily="18" charset="0"/>
            </a:endParaRPr>
          </a:p>
        </p:txBody>
      </p:sp>
      <p:pic>
        <p:nvPicPr>
          <p:cNvPr id="6" name="Рисунок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27984" y="2132856"/>
            <a:ext cx="4536504" cy="3014926"/>
          </a:xfrm>
          <a:prstGeom prst="rect">
            <a:avLst/>
          </a:prstGeom>
        </p:spPr>
      </p:pic>
      <p:sp>
        <p:nvSpPr>
          <p:cNvPr id="7" name="Прямоугольник 6"/>
          <p:cNvSpPr/>
          <p:nvPr/>
        </p:nvSpPr>
        <p:spPr>
          <a:xfrm>
            <a:off x="5170043" y="5229200"/>
            <a:ext cx="2952328" cy="461665"/>
          </a:xfrm>
          <a:prstGeom prst="rect">
            <a:avLst/>
          </a:prstGeom>
          <a:ln/>
        </p:spPr>
        <p:style>
          <a:lnRef idx="1">
            <a:schemeClr val="accent1"/>
          </a:lnRef>
          <a:fillRef idx="3">
            <a:schemeClr val="accent1"/>
          </a:fillRef>
          <a:effectRef idx="2">
            <a:schemeClr val="accent1"/>
          </a:effectRef>
          <a:fontRef idx="minor">
            <a:schemeClr val="lt1"/>
          </a:fontRef>
        </p:style>
        <p:txBody>
          <a:bodyPr wrap="square" anchor="ctr">
            <a:spAutoFit/>
          </a:bodyPr>
          <a:lstStyle/>
          <a:p>
            <a:pPr algn="ctr"/>
            <a:r>
              <a:rPr lang="ru-RU" sz="2400" dirty="0" smtClean="0">
                <a:latin typeface="Times New Roman" pitchFamily="18" charset="0"/>
                <a:cs typeface="Times New Roman" pitchFamily="18" charset="0"/>
              </a:rPr>
              <a:t>Сиракузы</a:t>
            </a:r>
            <a:endParaRPr lang="ru-RU" sz="2400" dirty="0">
              <a:latin typeface="Times New Roman" pitchFamily="18" charset="0"/>
              <a:cs typeface="Times New Roman" pitchFamily="18" charset="0"/>
            </a:endParaRPr>
          </a:p>
        </p:txBody>
      </p:sp>
      <p:sp>
        <p:nvSpPr>
          <p:cNvPr id="8" name="Управляющая кнопка: далее 7">
            <a:hlinkClick r:id="" action="ppaction://hlinkshowjump?jump=nextslide" highlightClick="1"/>
          </p:cNvPr>
          <p:cNvSpPr/>
          <p:nvPr/>
        </p:nvSpPr>
        <p:spPr>
          <a:xfrm>
            <a:off x="8677648" y="6532319"/>
            <a:ext cx="466352" cy="286871"/>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Управляющая кнопка: назад 8">
            <a:hlinkClick r:id="" action="ppaction://hlinkshowjump?jump=previousslide" highlightClick="1"/>
          </p:cNvPr>
          <p:cNvSpPr/>
          <p:nvPr/>
        </p:nvSpPr>
        <p:spPr>
          <a:xfrm>
            <a:off x="7956376" y="6550122"/>
            <a:ext cx="466352" cy="27829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Управляющая кнопка: домой 9">
            <a:hlinkClick r:id="rId3" action="ppaction://hlinksldjump" highlightClick="1"/>
          </p:cNvPr>
          <p:cNvSpPr/>
          <p:nvPr/>
        </p:nvSpPr>
        <p:spPr>
          <a:xfrm>
            <a:off x="4372351" y="6480523"/>
            <a:ext cx="394344" cy="32233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Горизонт">
      <a:dk1>
        <a:srgbClr val="000000"/>
      </a:dk1>
      <a:lt1>
        <a:srgbClr val="FFFFFF"/>
      </a:lt1>
      <a:dk2>
        <a:srgbClr val="1F2123"/>
      </a:dk2>
      <a:lt2>
        <a:srgbClr val="DC9E1F"/>
      </a:lt2>
      <a:accent1>
        <a:srgbClr val="7E97AD"/>
      </a:accent1>
      <a:accent2>
        <a:srgbClr val="CC8E60"/>
      </a:accent2>
      <a:accent3>
        <a:srgbClr val="7A6A60"/>
      </a:accent3>
      <a:accent4>
        <a:srgbClr val="B4936D"/>
      </a:accent4>
      <a:accent5>
        <a:srgbClr val="67787B"/>
      </a:accent5>
      <a:accent6>
        <a:srgbClr val="9D936F"/>
      </a:accent6>
      <a:hlink>
        <a:srgbClr val="646464"/>
      </a:hlink>
      <a:folHlink>
        <a:srgbClr val="969696"/>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357</TotalTime>
  <Words>930</Words>
  <Application>Microsoft Office PowerPoint</Application>
  <PresentationFormat>Экран (4:3)</PresentationFormat>
  <Paragraphs>119</Paragraphs>
  <Slides>27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27</vt:i4>
      </vt:variant>
    </vt:vector>
  </HeadingPairs>
  <TitlesOfParts>
    <vt:vector size="28" baseType="lpstr">
      <vt:lpstr>Поток</vt:lpstr>
      <vt:lpstr>Архимед</vt:lpstr>
      <vt:lpstr>Содержание</vt:lpstr>
      <vt:lpstr>Введение</vt:lpstr>
      <vt:lpstr>Введение</vt:lpstr>
      <vt:lpstr>Детство Архимеда</vt:lpstr>
      <vt:lpstr>Детство Архимеда</vt:lpstr>
      <vt:lpstr>Обучение в Александрии</vt:lpstr>
      <vt:lpstr>Обучение в Александрии</vt:lpstr>
      <vt:lpstr>Жизнь в Сиракузах</vt:lpstr>
      <vt:lpstr>Жизнь в Сиракузах</vt:lpstr>
      <vt:lpstr>Жизнь в Сиракузах</vt:lpstr>
      <vt:lpstr>Изобретения Архимеда</vt:lpstr>
      <vt:lpstr>Изобретения Архимеда</vt:lpstr>
      <vt:lpstr>Изобретения Архимеда</vt:lpstr>
      <vt:lpstr>Закон Архимеда</vt:lpstr>
      <vt:lpstr>Зеркало Архимеда</vt:lpstr>
      <vt:lpstr>Архимед - математик</vt:lpstr>
      <vt:lpstr>Архимед - математик</vt:lpstr>
      <vt:lpstr>Архимед - математик</vt:lpstr>
      <vt:lpstr>Архимед - математик</vt:lpstr>
      <vt:lpstr>Архимед - математик</vt:lpstr>
      <vt:lpstr>Презентация PowerPoint</vt:lpstr>
      <vt:lpstr>Смерть Архимеда</vt:lpstr>
      <vt:lpstr>Смерть Архимеда</vt:lpstr>
      <vt:lpstr>Смерть Архимеда</vt:lpstr>
      <vt:lpstr>Память</vt:lpstr>
      <vt:lpstr>Используемые источники</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Кто нибудь</dc:title>
  <dc:creator>admin</dc:creator>
  <cp:lastModifiedBy>admin</cp:lastModifiedBy>
  <cp:revision>66</cp:revision>
  <dcterms:created xsi:type="dcterms:W3CDTF">2024-12-12T16:46:13Z</dcterms:created>
  <dcterms:modified xsi:type="dcterms:W3CDTF">2024-12-15T12:14:39Z</dcterms:modified>
</cp:coreProperties>
</file>